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embeddings/oleObject2.bin" ContentType="application/vnd.openxmlformats-officedocument.oleObject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drawings/drawing4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notesSlides/notesSlide27.xml" ContentType="application/vnd.openxmlformats-officedocument.presentationml.notesSlide+xml"/>
  <Override PartName="/ppt/charts/chart23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71"/>
  </p:notesMasterIdLst>
  <p:handoutMasterIdLst>
    <p:handoutMasterId r:id="rId72"/>
  </p:handoutMasterIdLst>
  <p:sldIdLst>
    <p:sldId id="382" r:id="rId2"/>
    <p:sldId id="297" r:id="rId3"/>
    <p:sldId id="390" r:id="rId4"/>
    <p:sldId id="349" r:id="rId5"/>
    <p:sldId id="350" r:id="rId6"/>
    <p:sldId id="352" r:id="rId7"/>
    <p:sldId id="299" r:id="rId8"/>
    <p:sldId id="301" r:id="rId9"/>
    <p:sldId id="302" r:id="rId10"/>
    <p:sldId id="361" r:id="rId11"/>
    <p:sldId id="304" r:id="rId12"/>
    <p:sldId id="353" r:id="rId13"/>
    <p:sldId id="318" r:id="rId14"/>
    <p:sldId id="354" r:id="rId15"/>
    <p:sldId id="340" r:id="rId16"/>
    <p:sldId id="341" r:id="rId17"/>
    <p:sldId id="370" r:id="rId18"/>
    <p:sldId id="371" r:id="rId19"/>
    <p:sldId id="406" r:id="rId20"/>
    <p:sldId id="407" r:id="rId21"/>
    <p:sldId id="408" r:id="rId22"/>
    <p:sldId id="372" r:id="rId23"/>
    <p:sldId id="387" r:id="rId24"/>
    <p:sldId id="383" r:id="rId25"/>
    <p:sldId id="384" r:id="rId26"/>
    <p:sldId id="385" r:id="rId27"/>
    <p:sldId id="386" r:id="rId28"/>
    <p:sldId id="388" r:id="rId29"/>
    <p:sldId id="380" r:id="rId30"/>
    <p:sldId id="381" r:id="rId31"/>
    <p:sldId id="338" r:id="rId32"/>
    <p:sldId id="389" r:id="rId33"/>
    <p:sldId id="270" r:id="rId34"/>
    <p:sldId id="362" r:id="rId35"/>
    <p:sldId id="275" r:id="rId36"/>
    <p:sldId id="317" r:id="rId37"/>
    <p:sldId id="271" r:id="rId38"/>
    <p:sldId id="359" r:id="rId39"/>
    <p:sldId id="321" r:id="rId40"/>
    <p:sldId id="322" r:id="rId41"/>
    <p:sldId id="369" r:id="rId42"/>
    <p:sldId id="365" r:id="rId43"/>
    <p:sldId id="391" r:id="rId44"/>
    <p:sldId id="363" r:id="rId45"/>
    <p:sldId id="336" r:id="rId46"/>
    <p:sldId id="393" r:id="rId47"/>
    <p:sldId id="394" r:id="rId48"/>
    <p:sldId id="262" r:id="rId49"/>
    <p:sldId id="261" r:id="rId50"/>
    <p:sldId id="395" r:id="rId51"/>
    <p:sldId id="396" r:id="rId52"/>
    <p:sldId id="264" r:id="rId53"/>
    <p:sldId id="263" r:id="rId54"/>
    <p:sldId id="397" r:id="rId55"/>
    <p:sldId id="398" r:id="rId56"/>
    <p:sldId id="366" r:id="rId57"/>
    <p:sldId id="331" r:id="rId58"/>
    <p:sldId id="399" r:id="rId59"/>
    <p:sldId id="400" r:id="rId60"/>
    <p:sldId id="334" r:id="rId61"/>
    <p:sldId id="335" r:id="rId62"/>
    <p:sldId id="401" r:id="rId63"/>
    <p:sldId id="402" r:id="rId64"/>
    <p:sldId id="403" r:id="rId65"/>
    <p:sldId id="360" r:id="rId66"/>
    <p:sldId id="409" r:id="rId67"/>
    <p:sldId id="337" r:id="rId68"/>
    <p:sldId id="320" r:id="rId69"/>
    <p:sldId id="293" r:id="rId7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7E9F1"/>
    <a:srgbClr val="C0C0C0"/>
    <a:srgbClr val="CCCC00"/>
    <a:srgbClr val="FF7C80"/>
    <a:srgbClr val="66CCFF"/>
    <a:srgbClr val="FF3399"/>
    <a:srgbClr val="003192"/>
    <a:srgbClr val="D60093"/>
    <a:srgbClr val="FBE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75" autoAdjust="0"/>
    <p:restoredTop sz="90842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50793650793721E-2"/>
          <c:y val="5.7553956834532412E-2"/>
          <c:w val="0.74126984126984152"/>
          <c:h val="0.7505995203836932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2016</c:v>
                </c:pt>
              </c:strCache>
            </c:strRef>
          </c:tx>
          <c:spPr>
            <a:ln w="46784">
              <a:solidFill>
                <a:srgbClr val="3366FF"/>
              </a:solidFill>
              <a:prstDash val="solid"/>
            </a:ln>
          </c:spPr>
          <c:marker>
            <c:symbol val="diamond"/>
            <c:size val="12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6.6714244958106829E-3"/>
                  <c:y val="1.5614771060820518E-2"/>
                </c:manualLayout>
              </c:layout>
              <c:spPr>
                <a:noFill/>
                <a:ln w="31189">
                  <a:noFill/>
                </a:ln>
              </c:spPr>
              <c:txPr>
                <a:bodyPr/>
                <a:lstStyle/>
                <a:p>
                  <a:pPr>
                    <a:defRPr sz="2241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4265608144233577"/>
                  <c:y val="-3.945019851103946E-2"/>
                </c:manualLayout>
              </c:layout>
              <c:spPr>
                <a:noFill/>
                <a:ln w="31189">
                  <a:noFill/>
                </a:ln>
              </c:spPr>
              <c:txPr>
                <a:bodyPr/>
                <a:lstStyle/>
                <a:p>
                  <a:pPr>
                    <a:defRPr sz="2241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948.8</c:v>
                </c:pt>
                <c:pt idx="1">
                  <c:v>2033.7</c:v>
                </c:pt>
                <c:pt idx="2">
                  <c:v>3198</c:v>
                </c:pt>
                <c:pt idx="3">
                  <c:v>4393.2</c:v>
                </c:pt>
                <c:pt idx="4">
                  <c:v>5739.7</c:v>
                </c:pt>
                <c:pt idx="5">
                  <c:v>7419.7</c:v>
                </c:pt>
                <c:pt idx="6">
                  <c:v>9049.9</c:v>
                </c:pt>
                <c:pt idx="7">
                  <c:v>10634.9</c:v>
                </c:pt>
                <c:pt idx="8">
                  <c:v>12134.2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2015</c:v>
                </c:pt>
              </c:strCache>
            </c:strRef>
          </c:tx>
          <c:spPr>
            <a:ln w="46784">
              <a:solidFill>
                <a:srgbClr val="FF3399"/>
              </a:solidFill>
              <a:prstDash val="solid"/>
            </a:ln>
          </c:spPr>
          <c:marker>
            <c:symbol val="diamond"/>
            <c:size val="11"/>
            <c:spPr>
              <a:solidFill>
                <a:srgbClr val="CC00FF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6661520546219963E-2"/>
                  <c:y val="-0.10479584276494965"/>
                </c:manualLayout>
              </c:layout>
              <c:spPr>
                <a:noFill/>
                <a:ln w="31189">
                  <a:noFill/>
                </a:ln>
              </c:spPr>
              <c:txPr>
                <a:bodyPr/>
                <a:lstStyle/>
                <a:p>
                  <a:pPr>
                    <a:defRPr sz="2241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2089642594244789E-2"/>
                  <c:y val="6.2155364907744738E-2"/>
                </c:manualLayout>
              </c:layout>
              <c:spPr>
                <a:noFill/>
                <a:ln w="31189">
                  <a:noFill/>
                </a:ln>
              </c:spPr>
              <c:txPr>
                <a:bodyPr/>
                <a:lstStyle/>
                <a:p>
                  <a:pPr>
                    <a:defRPr sz="2241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1024.0999999999999</c:v>
                </c:pt>
                <c:pt idx="1">
                  <c:v>2282.9</c:v>
                </c:pt>
                <c:pt idx="2">
                  <c:v>3504.5</c:v>
                </c:pt>
                <c:pt idx="3">
                  <c:v>4812.8</c:v>
                </c:pt>
                <c:pt idx="4">
                  <c:v>6156.5</c:v>
                </c:pt>
                <c:pt idx="5">
                  <c:v>7525.47</c:v>
                </c:pt>
                <c:pt idx="6">
                  <c:v>9003.7000000000007</c:v>
                </c:pt>
                <c:pt idx="7">
                  <c:v>10447.700000000001</c:v>
                </c:pt>
                <c:pt idx="8">
                  <c:v>11820.6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176128"/>
        <c:axId val="150177664"/>
      </c:lineChart>
      <c:catAx>
        <c:axId val="15017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9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32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177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177664"/>
        <c:scaling>
          <c:orientation val="minMax"/>
        </c:scaling>
        <c:delete val="0"/>
        <c:axPos val="l"/>
        <c:majorGridlines>
          <c:spPr>
            <a:ln w="389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176128"/>
        <c:crosses val="autoZero"/>
        <c:crossBetween val="between"/>
      </c:valAx>
      <c:spPr>
        <a:noFill/>
        <a:ln w="1559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383632563470181"/>
          <c:y val="0.47532116889022891"/>
          <c:w val="0.12029062847594785"/>
          <c:h val="0.28966669562151581"/>
        </c:manualLayout>
      </c:layout>
      <c:overlay val="0"/>
      <c:spPr>
        <a:noFill/>
        <a:ln w="3899">
          <a:noFill/>
          <a:prstDash val="solid"/>
        </a:ln>
      </c:spPr>
      <c:txPr>
        <a:bodyPr/>
        <a:lstStyle/>
        <a:p>
          <a:pPr>
            <a:defRPr sz="2057" b="1" i="0" u="none" strike="noStrike" baseline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 w="0" cap="flat" cmpd="sng" algn="ctr">
      <a:solidFill>
        <a:schemeClr val="accent2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224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110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44631175434283E-2"/>
          <c:y val="9.0595947464657975E-2"/>
          <c:w val="0.90624489435814326"/>
          <c:h val="0.658821677765651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4511972992730036E-3"/>
                  <c:y val="0.193621188059714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5436352076660015E-3"/>
                  <c:y val="0.17024863742741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6718833294900004E-3"/>
                  <c:y val="0.18642863211277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641897865689995E-3"/>
                  <c:y val="0.1966551646766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892569359706998E-3"/>
                  <c:y val="0.20977843420447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28379573137999E-3"/>
                  <c:y val="0.18140250211850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374664252991498E-2"/>
                  <c:y val="0.27397173734508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 факт</c:v>
                </c:pt>
                <c:pt idx="1">
                  <c:v>2016 ожидаемое</c:v>
                </c:pt>
                <c:pt idx="2">
                  <c:v>2017 прогноз</c:v>
                </c:pt>
                <c:pt idx="3">
                  <c:v>2018 прогноз</c:v>
                </c:pt>
                <c:pt idx="4">
                  <c:v>2019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7679</c:v>
                </c:pt>
                <c:pt idx="1">
                  <c:v>7285</c:v>
                </c:pt>
                <c:pt idx="2">
                  <c:v>7425</c:v>
                </c:pt>
                <c:pt idx="3">
                  <c:v>7543.8</c:v>
                </c:pt>
                <c:pt idx="4">
                  <c:v>7747.5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0"/>
        <c:shape val="cylinder"/>
        <c:axId val="158348800"/>
        <c:axId val="158350336"/>
        <c:axId val="0"/>
      </c:bar3DChart>
      <c:catAx>
        <c:axId val="15834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rgbClr val="662D02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58350336"/>
        <c:crosses val="autoZero"/>
        <c:auto val="1"/>
        <c:lblAlgn val="ctr"/>
        <c:lblOffset val="100"/>
        <c:noMultiLvlLbl val="0"/>
      </c:catAx>
      <c:valAx>
        <c:axId val="158350336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low"/>
        <c:spPr>
          <a:ln w="6350"/>
        </c:spPr>
        <c:txPr>
          <a:bodyPr/>
          <a:lstStyle/>
          <a:p>
            <a:pPr>
              <a:defRPr sz="1200" baseline="0"/>
            </a:pPr>
            <a:endParaRPr lang="ru-RU"/>
          </a:p>
        </c:txPr>
        <c:crossAx val="158348800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AC66BB">
            <a:lumMod val="20000"/>
            <a:lumOff val="80000"/>
            <a:alpha val="53000"/>
          </a:srgbClr>
        </a:solidFill>
        <a:ln>
          <a:solidFill>
            <a:schemeClr val="bg1"/>
          </a:solidFill>
        </a:ln>
        <a:effectLst>
          <a:outerShdw blurRad="50800" dist="50800" dir="5400000" sx="1000" sy="1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T w="50800"/>
          <a:contourClr>
            <a:srgbClr val="000000"/>
          </a:contourClr>
        </a:sp3d>
      </c:spPr>
    </c:floor>
    <c:sideWall>
      <c:thickness val="0"/>
      <c:spPr>
        <a:ln w="6350">
          <a:solidFill>
            <a:schemeClr val="bg1"/>
          </a:solidFill>
        </a:ln>
      </c:spPr>
    </c:sideWall>
    <c:backWall>
      <c:thickness val="0"/>
      <c:spPr>
        <a:ln w="635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"/>
          <c:y val="2.1164315076102655E-2"/>
          <c:w val="1"/>
          <c:h val="0.772750805466059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003192"/>
            </a:solidFill>
          </c:spPr>
          <c:invertIfNegative val="0"/>
          <c:dLbls>
            <c:dLbl>
              <c:idx val="0"/>
              <c:layout>
                <c:manualLayout>
                  <c:x val="1.2239433188957817E-2"/>
                  <c:y val="3.0651126465099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419008080676243E-2"/>
                  <c:y val="-3.0651126465099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283568775818147E-2"/>
                  <c:y val="-1.8390675879059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829220634817049E-2"/>
                  <c:y val="2.452090117207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299291486197271E-2"/>
                  <c:y val="1.226045058603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359149783436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8404199779569589E-3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60629966935545E-2"/>
                  <c:y val="-2.4952021388794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458689</c:v>
                </c:pt>
                <c:pt idx="1">
                  <c:v>556165</c:v>
                </c:pt>
                <c:pt idx="2">
                  <c:v>439929</c:v>
                </c:pt>
                <c:pt idx="3">
                  <c:v>442892</c:v>
                </c:pt>
                <c:pt idx="4">
                  <c:v>455936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0313823307616451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680839955913918E-2"/>
                  <c:y val="-2.4952021388794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260629966935437E-2"/>
                  <c:y val="-7.4856064166382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734033296594983E-2"/>
                  <c:y val="-2.4952021388794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680839955913918E-2"/>
                  <c:y val="-1.824642940907800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473403329659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36701664829746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313823307616451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77972</c:v>
                </c:pt>
                <c:pt idx="1">
                  <c:v>100021</c:v>
                </c:pt>
                <c:pt idx="2">
                  <c:v>64298</c:v>
                </c:pt>
                <c:pt idx="3">
                  <c:v>63494</c:v>
                </c:pt>
                <c:pt idx="4">
                  <c:v>68607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F7E9F1"/>
            </a:solidFill>
            <a:ln w="19050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2239312722095696E-2"/>
                  <c:y val="3.0651126465099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299291486197271E-2"/>
                  <c:y val="-9.19533793952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239433188957817E-2"/>
                  <c:y val="-9.19533793952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299291486197271E-2"/>
                  <c:y val="9.19533793952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359149783436723E-2"/>
                  <c:y val="-3.0651126465099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6829220634817156E-2"/>
                  <c:y val="9.1950965920774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8404199779569589E-3"/>
                  <c:y val="-7.4856064166382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680839955913807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aseline="0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891238</c:v>
                </c:pt>
                <c:pt idx="1">
                  <c:v>723705</c:v>
                </c:pt>
                <c:pt idx="2">
                  <c:v>844848</c:v>
                </c:pt>
                <c:pt idx="3">
                  <c:v>863390</c:v>
                </c:pt>
                <c:pt idx="4">
                  <c:v>843821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49"/>
        <c:shape val="cylinder"/>
        <c:axId val="158441472"/>
        <c:axId val="158443008"/>
        <c:axId val="0"/>
      </c:bar3DChart>
      <c:catAx>
        <c:axId val="15844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58443008"/>
        <c:crosses val="autoZero"/>
        <c:auto val="1"/>
        <c:lblAlgn val="ctr"/>
        <c:lblOffset val="100"/>
        <c:noMultiLvlLbl val="0"/>
      </c:catAx>
      <c:valAx>
        <c:axId val="158443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84414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0474790660966165"/>
          <c:w val="0.97791043306421488"/>
          <c:h val="8.5072804872515451E-2"/>
        </c:manualLayout>
      </c:layout>
      <c:overlay val="0"/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1"/>
          <c:y val="3.9162508178103669E-2"/>
          <c:w val="0.86368839311752699"/>
          <c:h val="0.3132666190243126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12320"/>
        <c:axId val="159913856"/>
      </c:barChart>
      <c:catAx>
        <c:axId val="159912320"/>
        <c:scaling>
          <c:orientation val="minMax"/>
        </c:scaling>
        <c:delete val="1"/>
        <c:axPos val="b"/>
        <c:majorTickMark val="out"/>
        <c:minorTickMark val="none"/>
        <c:tickLblPos val="nextTo"/>
        <c:crossAx val="159913856"/>
        <c:crosses val="autoZero"/>
        <c:auto val="1"/>
        <c:lblAlgn val="ctr"/>
        <c:lblOffset val="100"/>
        <c:noMultiLvlLbl val="0"/>
      </c:catAx>
      <c:valAx>
        <c:axId val="159913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9123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58E-2"/>
          <c:y val="0.90528181516287254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604366583097195E-2"/>
          <c:y val="2.1551176853365502E-2"/>
          <c:w val="0.88247157973438384"/>
          <c:h val="0.7458961531507390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65188663247943E-2"/>
                  <c:y val="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565188663247943E-2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885837246153935E-2"/>
                  <c:y val="-3.527385846017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Заречный</c:v>
                </c:pt>
                <c:pt idx="1">
                  <c:v>Белоярский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1002.1</c:v>
                </c:pt>
                <c:pt idx="1">
                  <c:v>1031</c:v>
                </c:pt>
                <c:pt idx="2" formatCode="General">
                  <c:v>1353.1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65188663247943E-2"/>
                  <c:y val="-7.0547716920341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5651886632479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885837246153935E-2"/>
                  <c:y val="3.527385846017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Заречный</c:v>
                </c:pt>
                <c:pt idx="1">
                  <c:v>Белоярский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1028.7</c:v>
                </c:pt>
                <c:pt idx="1">
                  <c:v>1046.5</c:v>
                </c:pt>
                <c:pt idx="2" formatCode="General">
                  <c:v>1369.8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65188663247943E-2"/>
                  <c:y val="-3.527385846017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565188663247943E-2"/>
                  <c:y val="3.527385846017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885837246153935E-2"/>
                  <c:y val="1.7636929230085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Заречный</c:v>
                </c:pt>
                <c:pt idx="1">
                  <c:v>Белоярский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 formatCode="General">
                  <c:v>1013.7</c:v>
                </c:pt>
                <c:pt idx="1">
                  <c:v>1038.2</c:v>
                </c:pt>
                <c:pt idx="2" formatCode="General">
                  <c:v>1368.4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9499776"/>
        <c:axId val="159501312"/>
        <c:axId val="0"/>
      </c:bar3DChart>
      <c:catAx>
        <c:axId val="15949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59501312"/>
        <c:crosses val="autoZero"/>
        <c:auto val="1"/>
        <c:lblAlgn val="ctr"/>
        <c:lblOffset val="100"/>
        <c:noMultiLvlLbl val="0"/>
      </c:catAx>
      <c:valAx>
        <c:axId val="159501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9499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534991787161115"/>
          <c:y val="0"/>
          <c:w val="0.56465008212838885"/>
          <c:h val="9.7909398955671578E-2"/>
        </c:manualLayout>
      </c:layout>
      <c:overlay val="1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53201290472267"/>
          <c:y val="4.3657559726791806E-2"/>
          <c:w val="0.84133107789118677"/>
          <c:h val="0.862015547966438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86968990779614E-2"/>
                  <c:y val="7.9377381321439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986968990779614E-2"/>
                  <c:y val="-1.1906607198215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31143142860919E-2"/>
                  <c:y val="-7.9377381321439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Заречный</c:v>
                </c:pt>
                <c:pt idx="1">
                  <c:v>Белоярский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1031.0999999999999</c:v>
                </c:pt>
                <c:pt idx="1">
                  <c:v>1043.5</c:v>
                </c:pt>
                <c:pt idx="2">
                  <c:v>1377.2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86968990779614E-2"/>
                  <c:y val="3.968869066071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986968990779614E-2"/>
                  <c:y val="-1.1906607198215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31143142860919E-2"/>
                  <c:y val="-7.9377381321439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Заречный</c:v>
                </c:pt>
                <c:pt idx="1">
                  <c:v>Белоярский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1045.0999999999999</c:v>
                </c:pt>
                <c:pt idx="1">
                  <c:v>1046.5</c:v>
                </c:pt>
                <c:pt idx="2">
                  <c:v>1351.9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6558074923163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9869689907796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31143142860919E-2"/>
                  <c:y val="3.968869066071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 Заречный</c:v>
                </c:pt>
                <c:pt idx="1">
                  <c:v>Белоярский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1034.8</c:v>
                </c:pt>
                <c:pt idx="1">
                  <c:v>1038.2</c:v>
                </c:pt>
                <c:pt idx="2">
                  <c:v>1332.4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696192"/>
        <c:axId val="160697728"/>
        <c:axId val="0"/>
      </c:bar3DChart>
      <c:catAx>
        <c:axId val="160696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0697728"/>
        <c:crosses val="autoZero"/>
        <c:auto val="1"/>
        <c:lblAlgn val="ctr"/>
        <c:lblOffset val="100"/>
        <c:noMultiLvlLbl val="0"/>
      </c:catAx>
      <c:valAx>
        <c:axId val="160697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0696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65586306226235"/>
          <c:y val="1.6033572027350496E-2"/>
          <c:w val="0.61741037782588726"/>
          <c:h val="0.941210235899714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7C8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General">
                  <c:v>1341946.8</c:v>
                </c:pt>
                <c:pt idx="1">
                  <c:v>35266.800000000003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8.09990081182171E-2"/>
          <c:y val="0.77351190776782386"/>
          <c:w val="0.82846838339283624"/>
          <c:h val="0.119597612049839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55886296871407E-2"/>
          <c:y val="0.16655616352522021"/>
          <c:w val="0.95693307978700037"/>
          <c:h val="0.7267939760001748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45000"/>
                      <a:satMod val="200000"/>
                    </a:schemeClr>
                  </a:gs>
                  <a:gs pos="30000">
                    <a:schemeClr val="accent2">
                      <a:tint val="61000"/>
                      <a:satMod val="200000"/>
                    </a:schemeClr>
                  </a:gs>
                  <a:gs pos="45000">
                    <a:schemeClr val="accent2">
                      <a:tint val="66000"/>
                      <a:satMod val="200000"/>
                    </a:schemeClr>
                  </a:gs>
                  <a:gs pos="55000">
                    <a:schemeClr val="accent2">
                      <a:tint val="66000"/>
                      <a:satMod val="200000"/>
                    </a:schemeClr>
                  </a:gs>
                  <a:gs pos="73000">
                    <a:schemeClr val="accent2">
                      <a:tint val="61000"/>
                      <a:satMod val="200000"/>
                    </a:schemeClr>
                  </a:gs>
                  <a:gs pos="100000">
                    <a:schemeClr val="accent2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45000"/>
                      <a:satMod val="200000"/>
                    </a:schemeClr>
                  </a:gs>
                  <a:gs pos="30000">
                    <a:schemeClr val="accent4">
                      <a:tint val="61000"/>
                      <a:satMod val="200000"/>
                    </a:schemeClr>
                  </a:gs>
                  <a:gs pos="45000">
                    <a:schemeClr val="accent4">
                      <a:tint val="66000"/>
                      <a:satMod val="200000"/>
                    </a:schemeClr>
                  </a:gs>
                  <a:gs pos="55000">
                    <a:schemeClr val="accent4">
                      <a:tint val="66000"/>
                      <a:satMod val="200000"/>
                    </a:schemeClr>
                  </a:gs>
                  <a:gs pos="73000">
                    <a:schemeClr val="accent4">
                      <a:tint val="61000"/>
                      <a:satMod val="200000"/>
                    </a:schemeClr>
                  </a:gs>
                  <a:gs pos="100000">
                    <a:schemeClr val="accent4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45000"/>
                      <a:satMod val="200000"/>
                    </a:schemeClr>
                  </a:gs>
                  <a:gs pos="30000">
                    <a:schemeClr val="accent5">
                      <a:tint val="61000"/>
                      <a:satMod val="200000"/>
                    </a:schemeClr>
                  </a:gs>
                  <a:gs pos="45000">
                    <a:schemeClr val="accent5">
                      <a:tint val="66000"/>
                      <a:satMod val="200000"/>
                    </a:schemeClr>
                  </a:gs>
                  <a:gs pos="55000">
                    <a:schemeClr val="accent5">
                      <a:tint val="66000"/>
                      <a:satMod val="200000"/>
                    </a:schemeClr>
                  </a:gs>
                  <a:gs pos="73000">
                    <a:schemeClr val="accent5">
                      <a:tint val="61000"/>
                      <a:satMod val="200000"/>
                    </a:schemeClr>
                  </a:gs>
                  <a:gs pos="100000">
                    <a:schemeClr val="accent5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255886296871407E-2"/>
                  <c:y val="-0.44214693376206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2032228977142081E-3"/>
                  <c:y val="-0.442146933762062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855 890,7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355640070999863E-2"/>
                  <c:y val="-0.442146933762062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847 457,3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457251519856967E-2"/>
                  <c:y val="-0.444149769400587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850 028,3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457251519856967E-2"/>
                  <c:y val="-0.4482728723287990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856 305,4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2015 г.</c:v>
                </c:pt>
                <c:pt idx="1">
                  <c:v>план 2016 г.</c:v>
                </c:pt>
                <c:pt idx="2">
                  <c:v>план 2017 г.</c:v>
                </c:pt>
                <c:pt idx="3">
                  <c:v>план 2018 г.</c:v>
                </c:pt>
                <c:pt idx="4">
                  <c:v>план 2019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780263.5</c:v>
                </c:pt>
                <c:pt idx="1">
                  <c:v>855890.7</c:v>
                </c:pt>
                <c:pt idx="2">
                  <c:v>847457.3</c:v>
                </c:pt>
                <c:pt idx="3">
                  <c:v>850028.3</c:v>
                </c:pt>
                <c:pt idx="4">
                  <c:v>856305.4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1777920"/>
        <c:axId val="161779712"/>
        <c:axId val="0"/>
      </c:bar3DChart>
      <c:catAx>
        <c:axId val="161777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+mj-lt"/>
              </a:defRPr>
            </a:pPr>
            <a:endParaRPr lang="ru-RU"/>
          </a:p>
        </c:txPr>
        <c:crossAx val="161779712"/>
        <c:crosses val="autoZero"/>
        <c:auto val="1"/>
        <c:lblAlgn val="ctr"/>
        <c:lblOffset val="100"/>
        <c:noMultiLvlLbl val="0"/>
      </c:catAx>
      <c:valAx>
        <c:axId val="1617797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1777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608272593085616E-2"/>
          <c:y val="3.7141409923014922E-3"/>
          <c:w val="0.8318682685385913"/>
          <c:h val="0.8523008957221284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45000"/>
                      <a:satMod val="200000"/>
                    </a:schemeClr>
                  </a:gs>
                  <a:gs pos="30000">
                    <a:schemeClr val="accent4">
                      <a:tint val="61000"/>
                      <a:satMod val="200000"/>
                    </a:schemeClr>
                  </a:gs>
                  <a:gs pos="45000">
                    <a:schemeClr val="accent4">
                      <a:tint val="66000"/>
                      <a:satMod val="200000"/>
                    </a:schemeClr>
                  </a:gs>
                  <a:gs pos="55000">
                    <a:schemeClr val="accent4">
                      <a:tint val="66000"/>
                      <a:satMod val="200000"/>
                    </a:schemeClr>
                  </a:gs>
                  <a:gs pos="73000">
                    <a:schemeClr val="accent4">
                      <a:tint val="61000"/>
                      <a:satMod val="200000"/>
                    </a:schemeClr>
                  </a:gs>
                  <a:gs pos="100000">
                    <a:schemeClr val="accent4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7.2371156902805113E-3"/>
                  <c:y val="-0.3813874896895245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111 206,0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0463946128506393E-3"/>
                  <c:y val="-0.38986276723818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108 935,8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0463946128506393E-3"/>
                  <c:y val="-0.4280015162071331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141 421,0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664952457990894E-2"/>
                  <c:y val="-0.4110509611098209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129 611,0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664952457990894E-2"/>
                  <c:y val="-0.415288599884149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127 331,0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2015 г.</c:v>
                </c:pt>
                <c:pt idx="1">
                  <c:v>План 2016 г.</c:v>
                </c:pt>
                <c:pt idx="2">
                  <c:v>План 2017 г.</c:v>
                </c:pt>
                <c:pt idx="3">
                  <c:v>План 2018 г.</c:v>
                </c:pt>
                <c:pt idx="4">
                  <c:v>План 2019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111206</c:v>
                </c:pt>
                <c:pt idx="1">
                  <c:v>108935.8</c:v>
                </c:pt>
                <c:pt idx="2">
                  <c:v>141421</c:v>
                </c:pt>
                <c:pt idx="3">
                  <c:v>129611</c:v>
                </c:pt>
                <c:pt idx="4">
                  <c:v>127331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1308672"/>
        <c:axId val="161313536"/>
        <c:axId val="0"/>
      </c:bar3DChart>
      <c:catAx>
        <c:axId val="161308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j-lt"/>
              </a:defRPr>
            </a:pPr>
            <a:endParaRPr lang="ru-RU"/>
          </a:p>
        </c:txPr>
        <c:crossAx val="161313536"/>
        <c:crosses val="autoZero"/>
        <c:auto val="1"/>
        <c:lblAlgn val="ctr"/>
        <c:lblOffset val="100"/>
        <c:noMultiLvlLbl val="0"/>
      </c:catAx>
      <c:valAx>
        <c:axId val="161313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130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833333333333332E-2"/>
          <c:y val="0"/>
          <c:w val="0.95416666666666672"/>
          <c:h val="0.859999115851575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45000"/>
                      <a:satMod val="200000"/>
                    </a:schemeClr>
                  </a:gs>
                  <a:gs pos="30000">
                    <a:schemeClr val="accent1">
                      <a:tint val="61000"/>
                      <a:satMod val="200000"/>
                    </a:schemeClr>
                  </a:gs>
                  <a:gs pos="45000">
                    <a:schemeClr val="accent1">
                      <a:tint val="66000"/>
                      <a:satMod val="200000"/>
                    </a:schemeClr>
                  </a:gs>
                  <a:gs pos="55000">
                    <a:schemeClr val="accent1">
                      <a:tint val="66000"/>
                      <a:satMod val="200000"/>
                    </a:schemeClr>
                  </a:gs>
                  <a:gs pos="73000">
                    <a:schemeClr val="accent1">
                      <a:tint val="61000"/>
                      <a:satMod val="200000"/>
                    </a:schemeClr>
                  </a:gs>
                  <a:gs pos="100000">
                    <a:schemeClr val="accent1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45000"/>
                      <a:satMod val="200000"/>
                    </a:schemeClr>
                  </a:gs>
                  <a:gs pos="30000">
                    <a:schemeClr val="accent2">
                      <a:tint val="61000"/>
                      <a:satMod val="200000"/>
                    </a:schemeClr>
                  </a:gs>
                  <a:gs pos="45000">
                    <a:schemeClr val="accent2">
                      <a:tint val="66000"/>
                      <a:satMod val="200000"/>
                    </a:schemeClr>
                  </a:gs>
                  <a:gs pos="55000">
                    <a:schemeClr val="accent2">
                      <a:tint val="66000"/>
                      <a:satMod val="200000"/>
                    </a:schemeClr>
                  </a:gs>
                  <a:gs pos="73000">
                    <a:schemeClr val="accent2">
                      <a:tint val="61000"/>
                      <a:satMod val="200000"/>
                    </a:schemeClr>
                  </a:gs>
                  <a:gs pos="100000">
                    <a:schemeClr val="accent2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45000"/>
                      <a:satMod val="200000"/>
                    </a:schemeClr>
                  </a:gs>
                  <a:gs pos="30000">
                    <a:schemeClr val="accent4">
                      <a:tint val="61000"/>
                      <a:satMod val="200000"/>
                    </a:schemeClr>
                  </a:gs>
                  <a:gs pos="45000">
                    <a:schemeClr val="accent4">
                      <a:tint val="66000"/>
                      <a:satMod val="200000"/>
                    </a:schemeClr>
                  </a:gs>
                  <a:gs pos="55000">
                    <a:schemeClr val="accent4">
                      <a:tint val="66000"/>
                      <a:satMod val="200000"/>
                    </a:schemeClr>
                  </a:gs>
                  <a:gs pos="73000">
                    <a:schemeClr val="accent4">
                      <a:tint val="61000"/>
                      <a:satMod val="200000"/>
                    </a:schemeClr>
                  </a:gs>
                  <a:gs pos="100000">
                    <a:schemeClr val="accent4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45000"/>
                      <a:satMod val="200000"/>
                    </a:schemeClr>
                  </a:gs>
                  <a:gs pos="30000">
                    <a:schemeClr val="accent5">
                      <a:tint val="61000"/>
                      <a:satMod val="200000"/>
                    </a:schemeClr>
                  </a:gs>
                  <a:gs pos="45000">
                    <a:schemeClr val="accent5">
                      <a:tint val="66000"/>
                      <a:satMod val="200000"/>
                    </a:schemeClr>
                  </a:gs>
                  <a:gs pos="55000">
                    <a:schemeClr val="accent5">
                      <a:tint val="66000"/>
                      <a:satMod val="200000"/>
                    </a:schemeClr>
                  </a:gs>
                  <a:gs pos="73000">
                    <a:schemeClr val="accent5">
                      <a:tint val="61000"/>
                      <a:satMod val="200000"/>
                    </a:schemeClr>
                  </a:gs>
                  <a:gs pos="100000">
                    <a:schemeClr val="accent5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8749999999999999E-2"/>
                  <c:y val="-0.250093438413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332E-3"/>
                  <c:y val="-0.27050922930389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833333333333332E-2"/>
                  <c:y val="-0.31134081108561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416666666666666E-2"/>
                  <c:y val="-0.398107922371768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083333333333334E-2"/>
                  <c:y val="-0.36748423603547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2015г.</c:v>
                </c:pt>
                <c:pt idx="1">
                  <c:v>План 2016 г.</c:v>
                </c:pt>
                <c:pt idx="2">
                  <c:v>План 2017 г.</c:v>
                </c:pt>
                <c:pt idx="3">
                  <c:v>План 2018 г.</c:v>
                </c:pt>
                <c:pt idx="4">
                  <c:v>План 2019 г.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33560.400000000001</c:v>
                </c:pt>
                <c:pt idx="1">
                  <c:v>34560</c:v>
                </c:pt>
                <c:pt idx="2">
                  <c:v>35994.9</c:v>
                </c:pt>
                <c:pt idx="3">
                  <c:v>38506</c:v>
                </c:pt>
                <c:pt idx="4">
                  <c:v>36922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676736"/>
        <c:axId val="162678272"/>
        <c:axId val="0"/>
      </c:bar3DChart>
      <c:catAx>
        <c:axId val="162676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2678272"/>
        <c:crosses val="autoZero"/>
        <c:auto val="1"/>
        <c:lblAlgn val="ctr"/>
        <c:lblOffset val="100"/>
        <c:noMultiLvlLbl val="0"/>
      </c:catAx>
      <c:valAx>
        <c:axId val="16267827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62676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5000"/>
                    <a:satMod val="200000"/>
                  </a:schemeClr>
                </a:gs>
                <a:gs pos="30000">
                  <a:schemeClr val="accent2">
                    <a:tint val="61000"/>
                    <a:satMod val="200000"/>
                  </a:schemeClr>
                </a:gs>
                <a:gs pos="45000">
                  <a:schemeClr val="accent2">
                    <a:tint val="66000"/>
                    <a:satMod val="200000"/>
                  </a:schemeClr>
                </a:gs>
                <a:gs pos="55000">
                  <a:schemeClr val="accent2">
                    <a:tint val="66000"/>
                    <a:satMod val="200000"/>
                  </a:schemeClr>
                </a:gs>
                <a:gs pos="73000">
                  <a:schemeClr val="accent2">
                    <a:tint val="61000"/>
                    <a:satMod val="200000"/>
                  </a:schemeClr>
                </a:gs>
                <a:gs pos="100000">
                  <a:schemeClr val="accent2">
                    <a:tint val="45000"/>
                    <a:satMod val="200000"/>
                  </a:schemeClr>
                </a:gs>
              </a:gsLst>
              <a:lin ang="950000" scaled="1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63000"/>
                    </a:schemeClr>
                  </a:gs>
                  <a:gs pos="30000">
                    <a:schemeClr val="accent5">
                      <a:shade val="90000"/>
                      <a:satMod val="110000"/>
                    </a:schemeClr>
                  </a:gs>
                  <a:gs pos="45000">
                    <a:schemeClr val="accent5">
                      <a:shade val="100000"/>
                      <a:satMod val="118000"/>
                    </a:schemeClr>
                  </a:gs>
                  <a:gs pos="55000">
                    <a:schemeClr val="accent5">
                      <a:shade val="100000"/>
                      <a:satMod val="118000"/>
                    </a:schemeClr>
                  </a:gs>
                  <a:gs pos="73000">
                    <a:schemeClr val="accent5">
                      <a:shade val="90000"/>
                      <a:satMod val="110000"/>
                    </a:schemeClr>
                  </a:gs>
                  <a:gs pos="100000">
                    <a:schemeClr val="accent5">
                      <a:shade val="63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hemeClr val="accent5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6211838950698318E-2"/>
                  <c:y val="-0.3607905662117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318 981,6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11838950698297E-2"/>
                  <c:y val="-0.349689318020603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251 877,0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158879213023723E-2"/>
                  <c:y val="-0.316385573447212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214 092,7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158879213023723E-2"/>
                  <c:y val="-0.294183077064952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208 392,2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185359081861011E-2"/>
                  <c:y val="-0.299733701160517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202 339,8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2015 г.</c:v>
                </c:pt>
                <c:pt idx="1">
                  <c:v>План 2016 г.</c:v>
                </c:pt>
                <c:pt idx="2">
                  <c:v>План 2017 г.</c:v>
                </c:pt>
                <c:pt idx="3">
                  <c:v>План 2018 г.</c:v>
                </c:pt>
                <c:pt idx="4">
                  <c:v>План 2019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318981.59999999998</c:v>
                </c:pt>
                <c:pt idx="1">
                  <c:v>251877</c:v>
                </c:pt>
                <c:pt idx="2">
                  <c:v>214092.7</c:v>
                </c:pt>
                <c:pt idx="3">
                  <c:v>208392.2</c:v>
                </c:pt>
                <c:pt idx="4">
                  <c:v>202339.8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977664"/>
        <c:axId val="162979200"/>
        <c:axId val="0"/>
      </c:bar3DChart>
      <c:catAx>
        <c:axId val="16297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2979200"/>
        <c:crosses val="autoZero"/>
        <c:auto val="1"/>
        <c:lblAlgn val="ctr"/>
        <c:lblOffset val="100"/>
        <c:noMultiLvlLbl val="0"/>
      </c:catAx>
      <c:valAx>
        <c:axId val="162979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2977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90476190476197E-2"/>
          <c:y val="5.0359712230215833E-2"/>
          <c:w val="0.76349206349206344"/>
          <c:h val="0.748201438848921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2016</c:v>
                </c:pt>
              </c:strCache>
            </c:strRef>
          </c:tx>
          <c:spPr>
            <a:ln w="48955">
              <a:solidFill>
                <a:srgbClr val="993366"/>
              </a:solidFill>
              <a:prstDash val="solid"/>
            </a:ln>
          </c:spPr>
          <c:marker>
            <c:symbol val="diamond"/>
            <c:size val="1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5785355185915942E-2"/>
                  <c:y val="-7.1348162116880429E-2"/>
                </c:manualLayout>
              </c:layout>
              <c:spPr>
                <a:noFill/>
                <a:ln w="32636">
                  <a:noFill/>
                </a:ln>
              </c:spPr>
              <c:txPr>
                <a:bodyPr/>
                <a:lstStyle/>
                <a:p>
                  <a:pPr>
                    <a:defRPr sz="2345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8.0909329700738539E-2"/>
                  <c:y val="-5.040477704626227E-2"/>
                </c:manualLayout>
              </c:layout>
              <c:spPr>
                <a:noFill/>
                <a:ln w="32636">
                  <a:noFill/>
                </a:ln>
              </c:spPr>
              <c:txPr>
                <a:bodyPr/>
                <a:lstStyle/>
                <a:p>
                  <a:pPr>
                    <a:defRPr sz="2345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71.400000000000006</c:v>
                </c:pt>
                <c:pt idx="1">
                  <c:v>155.69999999999999</c:v>
                </c:pt>
                <c:pt idx="2">
                  <c:v>236.8</c:v>
                </c:pt>
                <c:pt idx="3">
                  <c:v>312.10000000000002</c:v>
                </c:pt>
                <c:pt idx="4">
                  <c:v>382.9</c:v>
                </c:pt>
                <c:pt idx="5">
                  <c:v>460.8</c:v>
                </c:pt>
                <c:pt idx="6">
                  <c:v>539.1</c:v>
                </c:pt>
                <c:pt idx="7">
                  <c:v>617.20000000000005</c:v>
                </c:pt>
                <c:pt idx="8">
                  <c:v>691.1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2015</c:v>
                </c:pt>
              </c:strCache>
            </c:strRef>
          </c:tx>
          <c:spPr>
            <a:ln w="48955">
              <a:solidFill>
                <a:srgbClr val="FFCC00"/>
              </a:solidFill>
              <a:prstDash val="solid"/>
            </a:ln>
          </c:spPr>
          <c:marker>
            <c:symbol val="diamond"/>
            <c:size val="11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2.3883496331771562E-2"/>
                  <c:y val="5.8436899290940127E-3"/>
                </c:manualLayout>
              </c:layout>
              <c:spPr>
                <a:noFill/>
                <a:ln w="32636">
                  <a:noFill/>
                </a:ln>
              </c:spPr>
              <c:txPr>
                <a:bodyPr/>
                <a:lstStyle/>
                <a:p>
                  <a:pPr>
                    <a:defRPr sz="2345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1776082295376496E-2"/>
                  <c:y val="5.4574994345980711E-2"/>
                </c:manualLayout>
              </c:layout>
              <c:spPr>
                <a:noFill/>
                <a:ln w="32636">
                  <a:noFill/>
                </a:ln>
              </c:spPr>
              <c:txPr>
                <a:bodyPr/>
                <a:lstStyle/>
                <a:p>
                  <a:pPr>
                    <a:defRPr sz="2345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62.5</c:v>
                </c:pt>
                <c:pt idx="1">
                  <c:v>137.1</c:v>
                </c:pt>
                <c:pt idx="2">
                  <c:v>213.7</c:v>
                </c:pt>
                <c:pt idx="3">
                  <c:v>287.89999999999998</c:v>
                </c:pt>
                <c:pt idx="4">
                  <c:v>351.2</c:v>
                </c:pt>
                <c:pt idx="5">
                  <c:v>422.1</c:v>
                </c:pt>
                <c:pt idx="6">
                  <c:v>492.7</c:v>
                </c:pt>
                <c:pt idx="7">
                  <c:v>551.29999999999995</c:v>
                </c:pt>
                <c:pt idx="8" formatCode="0.0">
                  <c:v>612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247296"/>
        <c:axId val="150248832"/>
      </c:lineChart>
      <c:catAx>
        <c:axId val="15024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08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38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248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248832"/>
        <c:scaling>
          <c:orientation val="minMax"/>
        </c:scaling>
        <c:delete val="0"/>
        <c:axPos val="l"/>
        <c:majorGridlines>
          <c:spPr>
            <a:ln w="408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0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247296"/>
        <c:crosses val="autoZero"/>
        <c:crossBetween val="between"/>
      </c:valAx>
      <c:spPr>
        <a:noFill/>
        <a:ln w="1631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968259592066097"/>
          <c:y val="0.42683016067561785"/>
          <c:w val="0.16031746031746044"/>
          <c:h val="0.30408691442361307"/>
        </c:manualLayout>
      </c:layout>
      <c:overlay val="0"/>
      <c:spPr>
        <a:noFill/>
        <a:ln w="4080">
          <a:noFill/>
          <a:prstDash val="solid"/>
        </a:ln>
      </c:spPr>
      <c:txPr>
        <a:bodyPr/>
        <a:lstStyle/>
        <a:p>
          <a:pPr>
            <a:defRPr sz="2152" b="1" i="0" u="none" strike="noStrike" baseline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 w="0" cap="flat" cmpd="sng" algn="ctr">
      <a:solidFill>
        <a:schemeClr val="tx2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234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20449711341653"/>
          <c:y val="0.19830232312477725"/>
          <c:w val="0.80498921520690725"/>
          <c:h val="0.710230264270153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18"/>
          </c:dPt>
          <c:dPt>
            <c:idx val="1"/>
            <c:bubble3D val="0"/>
            <c:explosion val="15"/>
          </c:dPt>
          <c:dPt>
            <c:idx val="2"/>
            <c:bubble3D val="0"/>
            <c:explosion val="13"/>
          </c:dPt>
          <c:dPt>
            <c:idx val="3"/>
            <c:bubble3D val="0"/>
            <c:explosion val="21"/>
          </c:dPt>
          <c:dLbls>
            <c:dLbl>
              <c:idx val="0"/>
              <c:layout>
                <c:manualLayout>
                  <c:x val="-0.14301878014643765"/>
                  <c:y val="7.87695775452803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ru-RU" sz="1400" b="1" dirty="0" smtClean="0"/>
                      <a:t>13 248,0 тыс. руб.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9179241522639945"/>
                  <c:y val="-0.1611586593376027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31 043,2</a:t>
                    </a:r>
                    <a:r>
                      <a:rPr lang="ru-RU" sz="1400" b="1" baseline="0" dirty="0" smtClean="0"/>
                      <a:t> тыс. руб.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2969229869200516"/>
                  <c:y val="-0.1357531631476672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ru-RU" sz="1400" b="1" dirty="0" smtClean="0"/>
                      <a:t>23 465,3 тыс. руб.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283677304168476"/>
                  <c:y val="0.1252788106914353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10 </a:t>
                    </a:r>
                    <a:r>
                      <a:rPr lang="ru-RU" sz="1400" dirty="0" smtClean="0"/>
                      <a:t>564,2 тыс. руб.</a:t>
                    </a:r>
                  </a:p>
                  <a:p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13248</c:v>
                </c:pt>
                <c:pt idx="1">
                  <c:v>31043.200000000001</c:v>
                </c:pt>
                <c:pt idx="2">
                  <c:v>23465.3</c:v>
                </c:pt>
                <c:pt idx="3" formatCode="#,##0.00">
                  <c:v>10564.1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105178725939522E-2"/>
          <c:y val="0"/>
          <c:w val="0.95798505085853958"/>
          <c:h val="0.775260533444551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63000"/>
                    </a:schemeClr>
                  </a:gs>
                  <a:gs pos="30000">
                    <a:schemeClr val="accent2">
                      <a:shade val="90000"/>
                      <a:satMod val="110000"/>
                    </a:schemeClr>
                  </a:gs>
                  <a:gs pos="45000">
                    <a:schemeClr val="accent2">
                      <a:shade val="100000"/>
                      <a:satMod val="118000"/>
                    </a:schemeClr>
                  </a:gs>
                  <a:gs pos="55000">
                    <a:schemeClr val="accent2">
                      <a:shade val="100000"/>
                      <a:satMod val="118000"/>
                    </a:schemeClr>
                  </a:gs>
                  <a:gs pos="73000">
                    <a:schemeClr val="accent2">
                      <a:shade val="90000"/>
                      <a:satMod val="110000"/>
                    </a:schemeClr>
                  </a:gs>
                  <a:gs pos="100000">
                    <a:schemeClr val="accent2">
                      <a:shade val="63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hemeClr val="accent2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63000"/>
                    </a:schemeClr>
                  </a:gs>
                  <a:gs pos="30000">
                    <a:schemeClr val="accent3">
                      <a:shade val="90000"/>
                      <a:satMod val="110000"/>
                    </a:schemeClr>
                  </a:gs>
                  <a:gs pos="45000">
                    <a:schemeClr val="accent3">
                      <a:shade val="100000"/>
                      <a:satMod val="118000"/>
                    </a:schemeClr>
                  </a:gs>
                  <a:gs pos="55000">
                    <a:schemeClr val="accent3">
                      <a:shade val="100000"/>
                      <a:satMod val="118000"/>
                    </a:schemeClr>
                  </a:gs>
                  <a:gs pos="73000">
                    <a:schemeClr val="accent3">
                      <a:shade val="90000"/>
                      <a:satMod val="110000"/>
                    </a:schemeClr>
                  </a:gs>
                  <a:gs pos="100000">
                    <a:schemeClr val="accent3">
                      <a:shade val="63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hemeClr val="accent3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45000"/>
                      <a:satMod val="200000"/>
                    </a:schemeClr>
                  </a:gs>
                  <a:gs pos="30000">
                    <a:schemeClr val="accent2">
                      <a:tint val="61000"/>
                      <a:satMod val="200000"/>
                    </a:schemeClr>
                  </a:gs>
                  <a:gs pos="45000">
                    <a:schemeClr val="accent2">
                      <a:tint val="66000"/>
                      <a:satMod val="200000"/>
                    </a:schemeClr>
                  </a:gs>
                  <a:gs pos="55000">
                    <a:schemeClr val="accent2">
                      <a:tint val="66000"/>
                      <a:satMod val="200000"/>
                    </a:schemeClr>
                  </a:gs>
                  <a:gs pos="73000">
                    <a:schemeClr val="accent2">
                      <a:tint val="61000"/>
                      <a:satMod val="200000"/>
                    </a:schemeClr>
                  </a:gs>
                  <a:gs pos="100000">
                    <a:schemeClr val="accent2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63000"/>
                    </a:schemeClr>
                  </a:gs>
                  <a:gs pos="30000">
                    <a:schemeClr val="accent6">
                      <a:shade val="90000"/>
                      <a:satMod val="110000"/>
                    </a:schemeClr>
                  </a:gs>
                  <a:gs pos="45000">
                    <a:schemeClr val="accent6">
                      <a:shade val="100000"/>
                      <a:satMod val="118000"/>
                    </a:schemeClr>
                  </a:gs>
                  <a:gs pos="55000">
                    <a:schemeClr val="accent6">
                      <a:shade val="100000"/>
                      <a:satMod val="118000"/>
                    </a:schemeClr>
                  </a:gs>
                  <a:gs pos="73000">
                    <a:schemeClr val="accent6">
                      <a:shade val="90000"/>
                      <a:satMod val="110000"/>
                    </a:schemeClr>
                  </a:gs>
                  <a:gs pos="100000">
                    <a:schemeClr val="accent6">
                      <a:shade val="63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hemeClr val="accent6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9.5488520776046484E-3"/>
                  <c:y val="-0.258236655710591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368392908646509E-2"/>
                  <c:y val="-0.347926999117929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999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87933739688369E-2"/>
                  <c:y val="-0.321906845096999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539,7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6390816620837193E-3"/>
                  <c:y val="-0.238449514886666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988,5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368392908646509E-2"/>
                  <c:y val="-0.196720849781499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</a:t>
                    </a:r>
                    <a:r>
                      <a:rPr lang="en-US" dirty="0" smtClean="0"/>
                      <a:t>079,6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2015 г.</c:v>
                </c:pt>
                <c:pt idx="1">
                  <c:v>План 2016 г.</c:v>
                </c:pt>
                <c:pt idx="2">
                  <c:v>План 2017 г.</c:v>
                </c:pt>
                <c:pt idx="3">
                  <c:v>План 2018 г.</c:v>
                </c:pt>
                <c:pt idx="4">
                  <c:v>План 2019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12656.9</c:v>
                </c:pt>
                <c:pt idx="1">
                  <c:v>21999</c:v>
                </c:pt>
                <c:pt idx="2">
                  <c:v>13539.7</c:v>
                </c:pt>
                <c:pt idx="3">
                  <c:v>5988.5</c:v>
                </c:pt>
                <c:pt idx="4">
                  <c:v>4079.6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3220480"/>
        <c:axId val="163226368"/>
        <c:axId val="0"/>
      </c:bar3DChart>
      <c:catAx>
        <c:axId val="16322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3226368"/>
        <c:crosses val="autoZero"/>
        <c:auto val="1"/>
        <c:lblAlgn val="ctr"/>
        <c:lblOffset val="100"/>
        <c:noMultiLvlLbl val="0"/>
      </c:catAx>
      <c:valAx>
        <c:axId val="163226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3220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96055852551223"/>
          <c:y val="1.339513612411560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0328419252851"/>
          <c:y val="0.13697089212309743"/>
          <c:w val="0.87743169779629004"/>
          <c:h val="0.6824788455291185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долговой нагрузки, 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0735522140052071E-2"/>
                  <c:y val="-0.31925074429142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69168160059509E-2"/>
                  <c:y val="-0.2634376771076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345840800297547E-3"/>
                  <c:y val="-0.16297415617673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018761200446334E-3"/>
                  <c:y val="-0.10939361168027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35522140052071E-2"/>
                  <c:y val="-9.3765952868809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269168160059509E-2"/>
                  <c:y val="-8.037081674469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 01.01.2015г.</c:v>
                </c:pt>
                <c:pt idx="1">
                  <c:v>на 01.01.2016г.</c:v>
                </c:pt>
                <c:pt idx="2">
                  <c:v>на 01.01.2017г.</c:v>
                </c:pt>
                <c:pt idx="3">
                  <c:v>на 01.01.2018г.</c:v>
                </c:pt>
                <c:pt idx="4">
                  <c:v>на 01.01.2019г.</c:v>
                </c:pt>
                <c:pt idx="5">
                  <c:v>на 01.01.2020г.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2.2000000000000002</c:v>
                </c:pt>
                <c:pt idx="1">
                  <c:v>1.7</c:v>
                </c:pt>
                <c:pt idx="2">
                  <c:v>0.8</c:v>
                </c:pt>
                <c:pt idx="3">
                  <c:v>0.4</c:v>
                </c:pt>
                <c:pt idx="4">
                  <c:v>0.3</c:v>
                </c:pt>
                <c:pt idx="5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93888"/>
        <c:axId val="1895424"/>
        <c:axId val="0"/>
      </c:bar3DChart>
      <c:catAx>
        <c:axId val="1893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+mj-lt"/>
              </a:defRPr>
            </a:pPr>
            <a:endParaRPr lang="ru-RU"/>
          </a:p>
        </c:txPr>
        <c:crossAx val="1895424"/>
        <c:crosses val="autoZero"/>
        <c:auto val="1"/>
        <c:lblAlgn val="ctr"/>
        <c:lblOffset val="100"/>
        <c:noMultiLvlLbl val="0"/>
      </c:catAx>
      <c:valAx>
        <c:axId val="1895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893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56115544275372"/>
          <c:y val="0.12899075150315981"/>
          <c:w val="0.88243879565700767"/>
          <c:h val="0.653265551227771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коммерческий кредит (муниципальный контракт с ОАО "Сбербанк России" от 12.2014 года)</c:v>
                </c:pt>
              </c:strCache>
            </c:strRef>
          </c:tx>
          <c:spPr>
            <a:solidFill>
              <a:srgbClr val="C0C0C0"/>
            </a:solidFill>
          </c:spPr>
          <c:invertIfNegative val="0"/>
          <c:dLbls>
            <c:dLbl>
              <c:idx val="0"/>
              <c:layout>
                <c:manualLayout>
                  <c:x val="9.7982952766430369E-3"/>
                  <c:y val="-2.86849952219052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7982952766430369E-3"/>
                  <c:y val="-2.3469541545195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431344489416876E-2"/>
                  <c:y val="-5.2154536767100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10000</c:v>
                </c:pt>
                <c:pt idx="1">
                  <c:v>6666.7</c:v>
                </c:pt>
                <c:pt idx="2">
                  <c:v>3333.3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бюджетный кредит (привлеченный городским округом в 2013 году кредит из бюджета Свердловской области)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064393702190716E-2"/>
                  <c:y val="-0.11734770772597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7982952766430369E-3"/>
                  <c:y val="-0.10430907353420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431344489416876E-2"/>
                  <c:y val="-9.9093619857490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697442914964555E-2"/>
                  <c:y val="-0.11213225404926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064393702190716E-2"/>
                  <c:y val="-0.11734770772597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1652460638691974E-3"/>
                  <c:y val="-0.1225631614026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1181,0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2657.2</c:v>
                </c:pt>
                <c:pt idx="1">
                  <c:v>2361.9</c:v>
                </c:pt>
                <c:pt idx="2">
                  <c:v>2066.6999999999998</c:v>
                </c:pt>
                <c:pt idx="3">
                  <c:v>1771.4</c:v>
                </c:pt>
                <c:pt idx="4">
                  <c:v>1476.2</c:v>
                </c:pt>
                <c:pt idx="5">
                  <c:v>1181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160640"/>
        <c:axId val="164162176"/>
        <c:axId val="0"/>
      </c:bar3DChart>
      <c:catAx>
        <c:axId val="16416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4162176"/>
        <c:crosses val="autoZero"/>
        <c:auto val="1"/>
        <c:lblAlgn val="ctr"/>
        <c:lblOffset val="100"/>
        <c:noMultiLvlLbl val="0"/>
      </c:catAx>
      <c:valAx>
        <c:axId val="164162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416064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8945299666459341E-2"/>
          <c:y val="0.83085789296692836"/>
          <c:w val="0.97479673396288424"/>
          <c:h val="0.1248440610966433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"/>
      <c:hPercent val="118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bg1">
              <a:lumMod val="85000"/>
            </a:schemeClr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9068382212702278"/>
          <c:y val="1.700168938874844E-2"/>
          <c:w val="0.58350412992767076"/>
          <c:h val="0.858298088509793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723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580889364886647E-3"/>
                  <c:y val="4.29787445017096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506</c:v>
                </c:pt>
                <c:pt idx="1">
                  <c:v>487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723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5526963121628692E-3"/>
                  <c:y val="-2.3443222361363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7.0329667084091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567</c:v>
                </c:pt>
                <c:pt idx="1">
                  <c:v>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box"/>
        <c:axId val="150951040"/>
        <c:axId val="150970368"/>
        <c:axId val="0"/>
      </c:bar3DChart>
      <c:catAx>
        <c:axId val="150951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970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970368"/>
        <c:scaling>
          <c:orientation val="minMax"/>
        </c:scaling>
        <c:delete val="0"/>
        <c:axPos val="b"/>
        <c:majorGridlines>
          <c:spPr>
            <a:ln w="4308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76" b="1" i="0" u="none" strike="noStrike" baseline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951040"/>
        <c:crosses val="autoZero"/>
        <c:crossBetween val="between"/>
      </c:valAx>
      <c:spPr>
        <a:noFill/>
        <a:ln w="34461">
          <a:noFill/>
        </a:ln>
      </c:spPr>
    </c:plotArea>
    <c:legend>
      <c:legendPos val="r"/>
      <c:layout>
        <c:manualLayout>
          <c:xMode val="edge"/>
          <c:yMode val="edge"/>
          <c:x val="0.81959673909322539"/>
          <c:y val="0.36340058892328064"/>
          <c:w val="0.17087948631426578"/>
          <c:h val="0.25210010662051369"/>
        </c:manualLayout>
      </c:layout>
      <c:overlay val="0"/>
      <c:spPr>
        <a:noFill/>
        <a:ln w="4308">
          <a:noFill/>
          <a:prstDash val="solid"/>
        </a:ln>
      </c:spPr>
      <c:txPr>
        <a:bodyPr/>
        <a:lstStyle/>
        <a:p>
          <a:pPr>
            <a:defRPr sz="20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 w="0">
      <a:solidFill>
        <a:schemeClr val="accent2"/>
      </a:solidFill>
      <a:prstDash val="solid"/>
    </a:ln>
  </c:spPr>
  <c:txPr>
    <a:bodyPr/>
    <a:lstStyle/>
    <a:p>
      <a:pPr>
        <a:defRPr sz="247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6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77038981238451E-2"/>
          <c:y val="5.5077411645967952E-2"/>
          <c:w val="0.60383141343443225"/>
          <c:h val="0.94253930962815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2"/>
          </c:dPt>
          <c:dLbls>
            <c:dLbl>
              <c:idx val="0"/>
              <c:layout>
                <c:manualLayout>
                  <c:x val="0.10311290949742394"/>
                  <c:y val="0.12866440678220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777170214834263E-2"/>
                  <c:y val="1.1630654332449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118158841255951E-2"/>
                  <c:y val="2.3411066827985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- 74,9%</c:v>
                </c:pt>
                <c:pt idx="1">
                  <c:v>Налоги на совокупный доход - 8,7%</c:v>
                </c:pt>
                <c:pt idx="2">
                  <c:v>Земельный налог - 8,3%</c:v>
                </c:pt>
                <c:pt idx="3">
                  <c:v>Акцизы - 3,6%</c:v>
                </c:pt>
                <c:pt idx="4">
                  <c:v>Налог на имущество физических лиц - 2,9%</c:v>
                </c:pt>
                <c:pt idx="5">
                  <c:v>Госпошлина - 1,6%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74.900000000000006</c:v>
                </c:pt>
                <c:pt idx="1">
                  <c:v>8.6999999999999993</c:v>
                </c:pt>
                <c:pt idx="2">
                  <c:v>8.3000000000000007</c:v>
                </c:pt>
                <c:pt idx="3">
                  <c:v>3.6</c:v>
                </c:pt>
                <c:pt idx="4">
                  <c:v>2.9</c:v>
                </c:pt>
                <c:pt idx="5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730242053079"/>
          <c:y val="5.7738238953258997E-2"/>
          <c:w val="0.33576771653543308"/>
          <c:h val="0.9142133445783320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88224744402824E-2"/>
          <c:y val="0"/>
          <c:w val="0.52954001842932485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0033124237362988E-2"/>
                  <c:y val="-5.059368023313848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64,0 %</c:v>
                </c:pt>
                <c:pt idx="1">
                  <c:v>Доходы от продажи имущества 24,4 %</c:v>
                </c:pt>
                <c:pt idx="2">
                  <c:v>Штрафы 5,9 %</c:v>
                </c:pt>
                <c:pt idx="3">
                  <c:v>Платежи при пользовании природными ресурсами 5,2%</c:v>
                </c:pt>
                <c:pt idx="4">
                  <c:v>Доходы от оказания платных услуг 0,5 %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64</c:v>
                </c:pt>
                <c:pt idx="1">
                  <c:v>24.4</c:v>
                </c:pt>
                <c:pt idx="2">
                  <c:v>5.9</c:v>
                </c:pt>
                <c:pt idx="3">
                  <c:v>5.2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8"/>
        <c:holeSize val="50"/>
      </c:doughnutChart>
    </c:plotArea>
    <c:legend>
      <c:legendPos val="r"/>
      <c:layout>
        <c:manualLayout>
          <c:xMode val="edge"/>
          <c:yMode val="edge"/>
          <c:x val="0.66093741685097551"/>
          <c:y val="1.4415886199744685E-2"/>
          <c:w val="0.33017001378931754"/>
          <c:h val="0.9760845643208945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56E-2"/>
          <c:y val="3.4345155783681046E-2"/>
          <c:w val="0.90908637466207454"/>
          <c:h val="0.884289105972112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50348591404608E-2"/>
                  <c:y val="0.27573856172843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02675958379054E-2"/>
                  <c:y val="0.24003991386577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797173221240258E-2"/>
                  <c:y val="0.22599939875961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496106216508669E-2"/>
                  <c:y val="0.2023059529333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912123919260023E-2"/>
                  <c:y val="0.18674395655384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69121239192602E-2"/>
                  <c:y val="0.33198925609572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44159324763004E-2"/>
                  <c:y val="0.20749328505982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 факт</c:v>
                </c:pt>
                <c:pt idx="1">
                  <c:v>2016 г ожидаемое</c:v>
                </c:pt>
                <c:pt idx="2">
                  <c:v>2017 г прогноз</c:v>
                </c:pt>
                <c:pt idx="3">
                  <c:v>2018 г прогноз</c:v>
                </c:pt>
                <c:pt idx="4">
                  <c:v>2019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366012</c:v>
                </c:pt>
                <c:pt idx="1">
                  <c:v>445946.5</c:v>
                </c:pt>
                <c:pt idx="2">
                  <c:v>329337</c:v>
                </c:pt>
                <c:pt idx="3">
                  <c:v>331562.3</c:v>
                </c:pt>
                <c:pt idx="4">
                  <c:v>341299.5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58654848"/>
        <c:axId val="158656384"/>
        <c:axId val="0"/>
      </c:bar3DChart>
      <c:catAx>
        <c:axId val="15865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rgbClr val="003E6C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58656384"/>
        <c:crosses val="autoZero"/>
        <c:auto val="1"/>
        <c:lblAlgn val="ctr"/>
        <c:lblOffset val="15"/>
        <c:noMultiLvlLbl val="0"/>
      </c:catAx>
      <c:valAx>
        <c:axId val="158656384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8654848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noFill/>
    <a:ln w="38100">
      <a:solidFill>
        <a:schemeClr val="bg1"/>
      </a:solidFill>
    </a:ln>
    <a:effectLst>
      <a:glow>
        <a:schemeClr val="bg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100485499191247E-2"/>
          <c:y val="8.87736455791827E-2"/>
          <c:w val="0.79669416406909943"/>
          <c:h val="0.623826440853299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 НДФЛ млн. руб.</c:v>
                </c:pt>
              </c:strCache>
            </c:strRef>
          </c:tx>
          <c:dLbls>
            <c:dLbl>
              <c:idx val="0"/>
              <c:layout>
                <c:manualLayout>
                  <c:x val="-2.9919794368060589E-2"/>
                  <c:y val="7.788529397334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092328542405079E-2"/>
                  <c:y val="0.10784117627078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069246406803809E-2"/>
                  <c:y val="9.5858823351813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942876503661914E-2"/>
                  <c:y val="0.11383235273027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919794368060589E-2"/>
                  <c:y val="8.9867646892324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21869844554703E-2"/>
                  <c:y val="9.585882335181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195616309945757E-2"/>
                  <c:y val="0.10184999981130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rgbClr val="591D3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  <c:pt idx="3">
                  <c:v>2018 г</c:v>
                </c:pt>
                <c:pt idx="4">
                  <c:v>2019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366.012</c:v>
                </c:pt>
                <c:pt idx="1">
                  <c:v>445.947</c:v>
                </c:pt>
                <c:pt idx="2">
                  <c:v>329.33699999999999</c:v>
                </c:pt>
                <c:pt idx="3">
                  <c:v>331.56200000000001</c:v>
                </c:pt>
                <c:pt idx="4" formatCode="0.000">
                  <c:v>341.3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отчислений по НДФЛ %</c:v>
                </c:pt>
              </c:strCache>
            </c:strRef>
          </c:tx>
          <c:spPr>
            <a:ln>
              <a:solidFill>
                <a:srgbClr val="003192"/>
              </a:solidFill>
            </a:ln>
          </c:spPr>
          <c:marker>
            <c:spPr>
              <a:solidFill>
                <a:srgbClr val="0044CC"/>
              </a:solidFill>
              <a:ln>
                <a:solidFill>
                  <a:srgbClr val="003192"/>
                </a:solidFill>
              </a:ln>
            </c:spPr>
          </c:marker>
          <c:dLbls>
            <c:dLbl>
              <c:idx val="0"/>
              <c:layout>
                <c:manualLayout>
                  <c:x val="-4.7828960623960803E-2"/>
                  <c:y val="-8.5665084831844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893100389975502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398445370476672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9679301169926506E-3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44C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  <c:pt idx="3">
                  <c:v>2018 г</c:v>
                </c:pt>
                <c:pt idx="4">
                  <c:v>2019 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63</c:v>
                </c:pt>
                <c:pt idx="1">
                  <c:v>74</c:v>
                </c:pt>
                <c:pt idx="2">
                  <c:v>51</c:v>
                </c:pt>
                <c:pt idx="3">
                  <c:v>51</c:v>
                </c:pt>
                <c:pt idx="4">
                  <c:v>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227456"/>
        <c:axId val="158245632"/>
      </c:lineChart>
      <c:catAx>
        <c:axId val="158227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8245632"/>
        <c:crosses val="autoZero"/>
        <c:auto val="1"/>
        <c:lblAlgn val="ctr"/>
        <c:lblOffset val="100"/>
        <c:noMultiLvlLbl val="0"/>
      </c:catAx>
      <c:valAx>
        <c:axId val="15824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8227456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4185683756577112"/>
          <c:y val="2.9621840875758308E-3"/>
          <c:w val="0.14850435126557754"/>
          <c:h val="0.97967021811157506"/>
        </c:manualLayout>
      </c:layout>
      <c:overlay val="0"/>
      <c:txPr>
        <a:bodyPr/>
        <a:lstStyle/>
        <a:p>
          <a:pPr>
            <a:defRPr sz="120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56E-2"/>
          <c:y val="3.4345155783681046E-2"/>
          <c:w val="0.90908637466207454"/>
          <c:h val="0.884289105972112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0348591404608E-2"/>
                  <c:y val="0.27573856172843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02675958379054E-2"/>
                  <c:y val="0.24003991386577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797173221240258E-2"/>
                  <c:y val="0.22599939875961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496106216508669E-2"/>
                  <c:y val="0.2023059529333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912123919260023E-2"/>
                  <c:y val="0.18674395655384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69121239192602E-2"/>
                  <c:y val="0.33198925609572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44159324763004E-2"/>
                  <c:y val="0.20749328505982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 факт</c:v>
                </c:pt>
                <c:pt idx="1">
                  <c:v>2016 г ожидаемое</c:v>
                </c:pt>
                <c:pt idx="2">
                  <c:v>2017 г прогноз</c:v>
                </c:pt>
                <c:pt idx="3">
                  <c:v>2018 г прогноз</c:v>
                </c:pt>
                <c:pt idx="4">
                  <c:v>2019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9213</c:v>
                </c:pt>
                <c:pt idx="1">
                  <c:v>9925</c:v>
                </c:pt>
                <c:pt idx="2">
                  <c:v>12699</c:v>
                </c:pt>
                <c:pt idx="3">
                  <c:v>12000</c:v>
                </c:pt>
                <c:pt idx="4">
                  <c:v>13054.6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57636864"/>
        <c:axId val="157646848"/>
        <c:axId val="0"/>
      </c:bar3DChart>
      <c:catAx>
        <c:axId val="15763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chemeClr val="tx2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57646848"/>
        <c:crosses val="autoZero"/>
        <c:auto val="1"/>
        <c:lblAlgn val="ctr"/>
        <c:lblOffset val="15"/>
        <c:noMultiLvlLbl val="0"/>
      </c:catAx>
      <c:valAx>
        <c:axId val="157646848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/>
            </a:pPr>
            <a:endParaRPr lang="ru-RU"/>
          </a:p>
        </c:txPr>
        <c:crossAx val="157636864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solidFill>
      <a:srgbClr val="FBECE5"/>
    </a:solidFill>
    <a:ln w="38100">
      <a:solidFill>
        <a:srgbClr val="FBECE5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310989083942675E-2"/>
          <c:y val="3.4090096666773255E-2"/>
          <c:w val="0.89035941901157989"/>
          <c:h val="0.7602136468963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invertIfNegative val="0"/>
          <c:dLbls>
            <c:dLbl>
              <c:idx val="0"/>
              <c:layout>
                <c:manualLayout>
                  <c:x val="2.162216310543337E-2"/>
                  <c:y val="0.27320129112638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716068701928094E-2"/>
                  <c:y val="0.25204441569984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607088324276135E-2"/>
                  <c:y val="0.21807423183138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078138485029544E-2"/>
                  <c:y val="0.23305942196898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066975844311037E-2"/>
                  <c:y val="0.22676051867252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055813203592531E-2"/>
                  <c:y val="0.18581764724554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550231883233278E-2"/>
                  <c:y val="0.16062203405970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 факт</c:v>
                </c:pt>
                <c:pt idx="1">
                  <c:v>2016 г ожидаемое</c:v>
                </c:pt>
                <c:pt idx="2">
                  <c:v>2017 г прогноз</c:v>
                </c:pt>
                <c:pt idx="3">
                  <c:v>2018 г прогноз</c:v>
                </c:pt>
                <c:pt idx="4">
                  <c:v>2019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30488</c:v>
                </c:pt>
                <c:pt idx="1">
                  <c:v>33586</c:v>
                </c:pt>
                <c:pt idx="2">
                  <c:v>36373</c:v>
                </c:pt>
                <c:pt idx="3">
                  <c:v>36991.4</c:v>
                </c:pt>
                <c:pt idx="4">
                  <c:v>37694.199999999997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157728768"/>
        <c:axId val="157730304"/>
        <c:axId val="0"/>
      </c:bar3DChart>
      <c:catAx>
        <c:axId val="15772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0" baseline="0">
                <a:solidFill>
                  <a:srgbClr val="7030A0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57730304"/>
        <c:crosses val="autoZero"/>
        <c:auto val="1"/>
        <c:lblAlgn val="ctr"/>
        <c:lblOffset val="100"/>
        <c:noMultiLvlLbl val="0"/>
      </c:catAx>
      <c:valAx>
        <c:axId val="157730304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577287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rgbClr val="ED511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Нормативно правовые документы Свердловской области, решения Думы городского округа</a:t>
          </a:r>
          <a:endParaRPr lang="ru-RU" dirty="0"/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7C8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Налоговый кодекс Российской Федерации</a:t>
          </a:r>
          <a:endParaRPr lang="ru-RU" dirty="0"/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6864A5-3933-413F-8F0D-F03AF64BC74E}" type="presOf" srcId="{52ED34A9-AE85-46D3-AAEC-9E158DB62E64}" destId="{3CCF42C1-3CCC-418C-B955-37E1F3A4FC0C}" srcOrd="0" destOrd="0" presId="urn:microsoft.com/office/officeart/2005/8/layout/chevron2"/>
    <dgm:cxn modelId="{EC2AAD48-5475-4CEE-A124-4D847798AA36}" type="presOf" srcId="{5D27C4DF-F51B-4FCE-9951-11368334EB01}" destId="{1061C6FE-28BD-461A-8A94-3EC2DE69E978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CA4263CA-74BC-4B99-B17D-BAA8ABEB69A7}" type="presOf" srcId="{EFE4C4DA-F4C9-4B07-9183-D23ECF548963}" destId="{A421B1A1-F92C-4B3F-82B4-76767EE30923}" srcOrd="0" destOrd="0" presId="urn:microsoft.com/office/officeart/2005/8/layout/chevron2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E40D2B04-8CFB-4333-81C4-FCEB5CA240D5}" type="presOf" srcId="{FEDE6342-7CAB-4FC6-AB0B-EA7508A42C76}" destId="{703AAF23-7B19-41E8-B46B-4E6F88B65247}" srcOrd="0" destOrd="0" presId="urn:microsoft.com/office/officeart/2005/8/layout/chevron2"/>
    <dgm:cxn modelId="{3F4C706C-86B1-4287-931E-2E0D818ABA75}" type="presOf" srcId="{D188FC6B-4076-4AFC-8352-639240AFF687}" destId="{3E060573-16EC-4C0E-9425-4DF9D994339B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CEF68F86-02F7-4EC2-B4F9-A11C5E616D44}" type="presOf" srcId="{54AF84EC-B378-4127-A67E-8413A02594DA}" destId="{B9116403-A960-4EB4-BD9A-DB4FE6BC84B0}" srcOrd="0" destOrd="0" presId="urn:microsoft.com/office/officeart/2005/8/layout/chevron2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4ED1DB82-F405-4D4E-B66D-1C6AA8BFA0F8}" type="presOf" srcId="{686675CF-796C-419A-87DF-90783C89B7FD}" destId="{B87A6B20-7D03-4A1C-B41E-3EAE4DB02A85}" srcOrd="0" destOrd="0" presId="urn:microsoft.com/office/officeart/2005/8/layout/chevron2"/>
    <dgm:cxn modelId="{A2269043-91E3-47E5-9C88-2C693A98C0B7}" type="presParOf" srcId="{703AAF23-7B19-41E8-B46B-4E6F88B65247}" destId="{374FDC31-4939-4DEE-8A8D-13B3BA919D50}" srcOrd="0" destOrd="0" presId="urn:microsoft.com/office/officeart/2005/8/layout/chevron2"/>
    <dgm:cxn modelId="{8DD5666F-8E9F-484B-9BF5-ED7CA7049D4B}" type="presParOf" srcId="{374FDC31-4939-4DEE-8A8D-13B3BA919D50}" destId="{1061C6FE-28BD-461A-8A94-3EC2DE69E978}" srcOrd="0" destOrd="0" presId="urn:microsoft.com/office/officeart/2005/8/layout/chevron2"/>
    <dgm:cxn modelId="{A755B4A3-E358-4B95-AAD3-13A579B1F307}" type="presParOf" srcId="{374FDC31-4939-4DEE-8A8D-13B3BA919D50}" destId="{B87A6B20-7D03-4A1C-B41E-3EAE4DB02A85}" srcOrd="1" destOrd="0" presId="urn:microsoft.com/office/officeart/2005/8/layout/chevron2"/>
    <dgm:cxn modelId="{2D24D0C9-3D83-47F4-9C1F-4442D8D8EDB5}" type="presParOf" srcId="{703AAF23-7B19-41E8-B46B-4E6F88B65247}" destId="{C327993F-D4C5-4C32-B796-0A9C837F246E}" srcOrd="1" destOrd="0" presId="urn:microsoft.com/office/officeart/2005/8/layout/chevron2"/>
    <dgm:cxn modelId="{671C2A89-693C-47CB-833D-B98DC9CB91C0}" type="presParOf" srcId="{703AAF23-7B19-41E8-B46B-4E6F88B65247}" destId="{DCEDC770-15D9-475B-8FF0-606763D650B4}" srcOrd="2" destOrd="0" presId="urn:microsoft.com/office/officeart/2005/8/layout/chevron2"/>
    <dgm:cxn modelId="{766F1D06-A06C-4C98-8CD6-C307004E992D}" type="presParOf" srcId="{DCEDC770-15D9-475B-8FF0-606763D650B4}" destId="{A421B1A1-F92C-4B3F-82B4-76767EE30923}" srcOrd="0" destOrd="0" presId="urn:microsoft.com/office/officeart/2005/8/layout/chevron2"/>
    <dgm:cxn modelId="{BA97D09E-2241-4620-8EA0-453E2B655C48}" type="presParOf" srcId="{DCEDC770-15D9-475B-8FF0-606763D650B4}" destId="{3CCF42C1-3CCC-418C-B955-37E1F3A4FC0C}" srcOrd="1" destOrd="0" presId="urn:microsoft.com/office/officeart/2005/8/layout/chevron2"/>
    <dgm:cxn modelId="{62AF90B4-9C5C-40F1-9C0A-BE9FA6F83DA8}" type="presParOf" srcId="{703AAF23-7B19-41E8-B46B-4E6F88B65247}" destId="{E6502BFD-38C3-4216-95B3-BEBFBB113223}" srcOrd="3" destOrd="0" presId="urn:microsoft.com/office/officeart/2005/8/layout/chevron2"/>
    <dgm:cxn modelId="{F040EC76-FB34-4FA9-B7F4-D64F834B7F58}" type="presParOf" srcId="{703AAF23-7B19-41E8-B46B-4E6F88B65247}" destId="{58EE6BF3-C889-4349-84BE-A6F483B3CD73}" srcOrd="4" destOrd="0" presId="urn:microsoft.com/office/officeart/2005/8/layout/chevron2"/>
    <dgm:cxn modelId="{796F9D31-427C-4829-9EC5-1729C1C0392D}" type="presParOf" srcId="{58EE6BF3-C889-4349-84BE-A6F483B3CD73}" destId="{3E060573-16EC-4C0E-9425-4DF9D994339B}" srcOrd="0" destOrd="0" presId="urn:microsoft.com/office/officeart/2005/8/layout/chevron2"/>
    <dgm:cxn modelId="{CE492840-4628-4475-834E-5661EB54D352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B3ADF0-E735-4E14-9572-BB8CEAF17B3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C78768-44F3-487D-861C-A6D33B9E7B92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</a:t>
          </a:r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– 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500" dirty="0">
            <a:solidFill>
              <a:schemeClr val="tx2">
                <a:lumMod val="75000"/>
              </a:schemeClr>
            </a:solidFill>
          </a:endParaRPr>
        </a:p>
      </dgm:t>
    </dgm:pt>
    <dgm:pt modelId="{9E86ACC6-31D6-49F6-BF11-3BC4DB2CCD08}" type="parTrans" cxnId="{73EED714-6E78-4B17-A46A-DF56B27E6D2B}">
      <dgm:prSet/>
      <dgm:spPr/>
      <dgm:t>
        <a:bodyPr/>
        <a:lstStyle/>
        <a:p>
          <a:endParaRPr lang="ru-RU"/>
        </a:p>
      </dgm:t>
    </dgm:pt>
    <dgm:pt modelId="{9DC1AF26-C630-4AA5-A9A5-33A030C46EF3}" type="sibTrans" cxnId="{73EED714-6E78-4B17-A46A-DF56B27E6D2B}">
      <dgm:prSet/>
      <dgm:spPr/>
      <dgm:t>
        <a:bodyPr/>
        <a:lstStyle/>
        <a:p>
          <a:endParaRPr lang="ru-RU"/>
        </a:p>
      </dgm:t>
    </dgm:pt>
    <dgm:pt modelId="{F0835112-9D06-4EE4-957B-9088B1BC37B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algn="ctr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81276FB3-15C1-4603-84A3-73D68C65F586}" type="parTrans" cxnId="{A76168F6-1E28-45FA-9B4B-B8FDA6C8C501}">
      <dgm:prSet/>
      <dgm:spPr/>
      <dgm:t>
        <a:bodyPr/>
        <a:lstStyle/>
        <a:p>
          <a:endParaRPr lang="ru-RU"/>
        </a:p>
      </dgm:t>
    </dgm:pt>
    <dgm:pt modelId="{D42C7685-FD08-4338-B869-A7BBA4DB29B0}" type="sibTrans" cxnId="{A76168F6-1E28-45FA-9B4B-B8FDA6C8C501}">
      <dgm:prSet/>
      <dgm:spPr/>
      <dgm:t>
        <a:bodyPr/>
        <a:lstStyle/>
        <a:p>
          <a:endParaRPr lang="ru-RU"/>
        </a:p>
      </dgm:t>
    </dgm:pt>
    <dgm:pt modelId="{671571D6-61D6-431A-A020-ADBD6C6E56C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БЮДЖЕТНЫЕ АССИГНОВАНИЯ</a:t>
          </a:r>
          <a:endParaRPr lang="ru-RU" sz="1500" b="1" dirty="0" smtClean="0">
            <a:solidFill>
              <a:schemeClr val="tx2">
                <a:lumMod val="75000"/>
              </a:schemeClr>
            </a:solidFill>
          </a:endParaRPr>
        </a:p>
        <a:p>
          <a:pPr algn="ctr"/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-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500" dirty="0">
            <a:solidFill>
              <a:schemeClr val="tx2">
                <a:lumMod val="75000"/>
              </a:schemeClr>
            </a:solidFill>
          </a:endParaRPr>
        </a:p>
      </dgm:t>
    </dgm:pt>
    <dgm:pt modelId="{AF01F8FA-0250-459B-AA4B-F1F0805BE18A}" type="parTrans" cxnId="{28DAA396-66D7-4D20-85BF-8E60271E7E8F}">
      <dgm:prSet/>
      <dgm:spPr/>
      <dgm:t>
        <a:bodyPr/>
        <a:lstStyle/>
        <a:p>
          <a:endParaRPr lang="ru-RU"/>
        </a:p>
      </dgm:t>
    </dgm:pt>
    <dgm:pt modelId="{8E3AE2C9-9988-44EC-AAF0-9746873D3E82}" type="sibTrans" cxnId="{28DAA396-66D7-4D20-85BF-8E60271E7E8F}">
      <dgm:prSet/>
      <dgm:spPr/>
      <dgm:t>
        <a:bodyPr/>
        <a:lstStyle/>
        <a:p>
          <a:endParaRPr lang="ru-RU"/>
        </a:p>
      </dgm:t>
    </dgm:pt>
    <dgm:pt modelId="{9EB4B7E0-C772-4947-B12C-116B0E4CA6E4}" type="pres">
      <dgm:prSet presAssocID="{7FB3ADF0-E735-4E14-9572-BB8CEAF17B3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B8BDD8-D796-483D-BB22-9E1C71C92EBD}" type="pres">
      <dgm:prSet presAssocID="{91C78768-44F3-487D-861C-A6D33B9E7B92}" presName="composite" presStyleCnt="0"/>
      <dgm:spPr/>
    </dgm:pt>
    <dgm:pt modelId="{B066EAE2-9D65-4FDB-A9C0-1ECC92CB9133}" type="pres">
      <dgm:prSet presAssocID="{91C78768-44F3-487D-861C-A6D33B9E7B92}" presName="LShape" presStyleLbl="alignNode1" presStyleIdx="0" presStyleCnt="5" custScaleY="106156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5C754D68-59CA-4A96-B23D-62F8B14D35B6}" type="pres">
      <dgm:prSet presAssocID="{91C78768-44F3-487D-861C-A6D33B9E7B92}" presName="ParentText" presStyleLbl="revTx" presStyleIdx="0" presStyleCnt="3" custScaleX="89674" custScaleY="90082" custLinFactNeighborX="2073" custLinFactNeighborY="4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60EF9-00CC-4650-93D6-19E62B565F64}" type="pres">
      <dgm:prSet presAssocID="{91C78768-44F3-487D-861C-A6D33B9E7B92}" presName="Triangle" presStyleLbl="alignNode1" presStyleIdx="1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B629D178-4EA2-4E0D-98B2-BEF77F322F55}" type="pres">
      <dgm:prSet presAssocID="{9DC1AF26-C630-4AA5-A9A5-33A030C46EF3}" presName="sibTrans" presStyleCnt="0"/>
      <dgm:spPr/>
    </dgm:pt>
    <dgm:pt modelId="{97533B5D-7298-48D9-97C4-2CF6B64BAA3A}" type="pres">
      <dgm:prSet presAssocID="{9DC1AF26-C630-4AA5-A9A5-33A030C46EF3}" presName="space" presStyleCnt="0"/>
      <dgm:spPr/>
    </dgm:pt>
    <dgm:pt modelId="{3FA63BC7-0810-49D2-B56B-A52DA5CE559B}" type="pres">
      <dgm:prSet presAssocID="{F0835112-9D06-4EE4-957B-9088B1BC37B3}" presName="composite" presStyleCnt="0"/>
      <dgm:spPr/>
    </dgm:pt>
    <dgm:pt modelId="{2D7A526E-7A33-4E8A-8766-AA65D1CF9174}" type="pres">
      <dgm:prSet presAssocID="{F0835112-9D06-4EE4-957B-9088B1BC37B3}" presName="LShape" presStyleLbl="alignNode1" presStyleIdx="2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</dgm:spPr>
    </dgm:pt>
    <dgm:pt modelId="{85EAB2FF-62E5-486E-931B-206E0880052C}" type="pres">
      <dgm:prSet presAssocID="{F0835112-9D06-4EE4-957B-9088B1BC37B3}" presName="ParentText" presStyleLbl="revTx" presStyleIdx="1" presStyleCnt="3" custScaleX="93501" custLinFactNeighborX="1596" custLinFactNeighborY="84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9EC9D-7A05-47CF-8B7E-C86D0FD8DA89}" type="pres">
      <dgm:prSet presAssocID="{F0835112-9D06-4EE4-957B-9088B1BC37B3}" presName="Triangle" presStyleLbl="alignNode1" presStyleIdx="3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4AA21861-5DCF-43D0-A3CC-D325048D3347}" type="pres">
      <dgm:prSet presAssocID="{D42C7685-FD08-4338-B869-A7BBA4DB29B0}" presName="sibTrans" presStyleCnt="0"/>
      <dgm:spPr/>
    </dgm:pt>
    <dgm:pt modelId="{38EF3BD0-B6FF-4B31-84D0-8F23C17DAB21}" type="pres">
      <dgm:prSet presAssocID="{D42C7685-FD08-4338-B869-A7BBA4DB29B0}" presName="space" presStyleCnt="0"/>
      <dgm:spPr/>
    </dgm:pt>
    <dgm:pt modelId="{052A509E-2937-448D-AB33-8F449D4B55AA}" type="pres">
      <dgm:prSet presAssocID="{671571D6-61D6-431A-A020-ADBD6C6E56CE}" presName="composite" presStyleCnt="0"/>
      <dgm:spPr/>
    </dgm:pt>
    <dgm:pt modelId="{F821AD84-9A41-48F7-A7DC-1AC11A86F6DA}" type="pres">
      <dgm:prSet presAssocID="{671571D6-61D6-431A-A020-ADBD6C6E56CE}" presName="LShape" presStyleLbl="alignNode1" presStyleIdx="4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</dgm:pt>
    <dgm:pt modelId="{195874D9-CB26-4CF1-BF65-66A655C7CCD9}" type="pres">
      <dgm:prSet presAssocID="{671571D6-61D6-431A-A020-ADBD6C6E56CE}" presName="ParentText" presStyleLbl="revTx" presStyleIdx="2" presStyleCnt="3" custScaleX="94575" custScaleY="148466" custLinFactNeighborX="2819" custLinFactNeighborY="317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F9B23A-5A6B-4659-9F14-85B0449D2356}" type="presOf" srcId="{91C78768-44F3-487D-861C-A6D33B9E7B92}" destId="{5C754D68-59CA-4A96-B23D-62F8B14D35B6}" srcOrd="0" destOrd="0" presId="urn:microsoft.com/office/officeart/2009/3/layout/StepUpProcess"/>
    <dgm:cxn modelId="{73EED714-6E78-4B17-A46A-DF56B27E6D2B}" srcId="{7FB3ADF0-E735-4E14-9572-BB8CEAF17B34}" destId="{91C78768-44F3-487D-861C-A6D33B9E7B92}" srcOrd="0" destOrd="0" parTransId="{9E86ACC6-31D6-49F6-BF11-3BC4DB2CCD08}" sibTransId="{9DC1AF26-C630-4AA5-A9A5-33A030C46EF3}"/>
    <dgm:cxn modelId="{65635CBA-037B-4F04-A8C0-3440638FDCDE}" type="presOf" srcId="{F0835112-9D06-4EE4-957B-9088B1BC37B3}" destId="{85EAB2FF-62E5-486E-931B-206E0880052C}" srcOrd="0" destOrd="0" presId="urn:microsoft.com/office/officeart/2009/3/layout/StepUpProcess"/>
    <dgm:cxn modelId="{11B18A1E-23E6-42D7-B87E-A1B5A79BD50C}" type="presOf" srcId="{671571D6-61D6-431A-A020-ADBD6C6E56CE}" destId="{195874D9-CB26-4CF1-BF65-66A655C7CCD9}" srcOrd="0" destOrd="0" presId="urn:microsoft.com/office/officeart/2009/3/layout/StepUpProcess"/>
    <dgm:cxn modelId="{28DAA396-66D7-4D20-85BF-8E60271E7E8F}" srcId="{7FB3ADF0-E735-4E14-9572-BB8CEAF17B34}" destId="{671571D6-61D6-431A-A020-ADBD6C6E56CE}" srcOrd="2" destOrd="0" parTransId="{AF01F8FA-0250-459B-AA4B-F1F0805BE18A}" sibTransId="{8E3AE2C9-9988-44EC-AAF0-9746873D3E82}"/>
    <dgm:cxn modelId="{A76168F6-1E28-45FA-9B4B-B8FDA6C8C501}" srcId="{7FB3ADF0-E735-4E14-9572-BB8CEAF17B34}" destId="{F0835112-9D06-4EE4-957B-9088B1BC37B3}" srcOrd="1" destOrd="0" parTransId="{81276FB3-15C1-4603-84A3-73D68C65F586}" sibTransId="{D42C7685-FD08-4338-B869-A7BBA4DB29B0}"/>
    <dgm:cxn modelId="{A3274B5B-C2D9-4C78-87F9-C184E9E2E2A8}" type="presOf" srcId="{7FB3ADF0-E735-4E14-9572-BB8CEAF17B34}" destId="{9EB4B7E0-C772-4947-B12C-116B0E4CA6E4}" srcOrd="0" destOrd="0" presId="urn:microsoft.com/office/officeart/2009/3/layout/StepUpProcess"/>
    <dgm:cxn modelId="{F26E1DAE-B921-4E2F-BA44-E1071C0FE2F2}" type="presParOf" srcId="{9EB4B7E0-C772-4947-B12C-116B0E4CA6E4}" destId="{88B8BDD8-D796-483D-BB22-9E1C71C92EBD}" srcOrd="0" destOrd="0" presId="urn:microsoft.com/office/officeart/2009/3/layout/StepUpProcess"/>
    <dgm:cxn modelId="{C006FF69-0E66-4EC4-B0C8-6A659B4CC52C}" type="presParOf" srcId="{88B8BDD8-D796-483D-BB22-9E1C71C92EBD}" destId="{B066EAE2-9D65-4FDB-A9C0-1ECC92CB9133}" srcOrd="0" destOrd="0" presId="urn:microsoft.com/office/officeart/2009/3/layout/StepUpProcess"/>
    <dgm:cxn modelId="{B7D6CB99-C83F-4EE7-AABA-07E03FD35905}" type="presParOf" srcId="{88B8BDD8-D796-483D-BB22-9E1C71C92EBD}" destId="{5C754D68-59CA-4A96-B23D-62F8B14D35B6}" srcOrd="1" destOrd="0" presId="urn:microsoft.com/office/officeart/2009/3/layout/StepUpProcess"/>
    <dgm:cxn modelId="{C6C037C2-1AB7-4702-A98F-9C2D7ADA0E0C}" type="presParOf" srcId="{88B8BDD8-D796-483D-BB22-9E1C71C92EBD}" destId="{B8B60EF9-00CC-4650-93D6-19E62B565F64}" srcOrd="2" destOrd="0" presId="urn:microsoft.com/office/officeart/2009/3/layout/StepUpProcess"/>
    <dgm:cxn modelId="{2719FF78-A5E1-4C40-BCDC-EE03615A2D47}" type="presParOf" srcId="{9EB4B7E0-C772-4947-B12C-116B0E4CA6E4}" destId="{B629D178-4EA2-4E0D-98B2-BEF77F322F55}" srcOrd="1" destOrd="0" presId="urn:microsoft.com/office/officeart/2009/3/layout/StepUpProcess"/>
    <dgm:cxn modelId="{96D6F39C-1294-4FE4-84B6-BFE765A632BB}" type="presParOf" srcId="{B629D178-4EA2-4E0D-98B2-BEF77F322F55}" destId="{97533B5D-7298-48D9-97C4-2CF6B64BAA3A}" srcOrd="0" destOrd="0" presId="urn:microsoft.com/office/officeart/2009/3/layout/StepUpProcess"/>
    <dgm:cxn modelId="{CBE22B18-29C6-46B6-BFDA-DC65C45BB1F2}" type="presParOf" srcId="{9EB4B7E0-C772-4947-B12C-116B0E4CA6E4}" destId="{3FA63BC7-0810-49D2-B56B-A52DA5CE559B}" srcOrd="2" destOrd="0" presId="urn:microsoft.com/office/officeart/2009/3/layout/StepUpProcess"/>
    <dgm:cxn modelId="{8776473B-ECB6-427F-BE83-6C0FF5BE16F2}" type="presParOf" srcId="{3FA63BC7-0810-49D2-B56B-A52DA5CE559B}" destId="{2D7A526E-7A33-4E8A-8766-AA65D1CF9174}" srcOrd="0" destOrd="0" presId="urn:microsoft.com/office/officeart/2009/3/layout/StepUpProcess"/>
    <dgm:cxn modelId="{00FF65E2-7665-40E2-BECB-E2E0DD3651BC}" type="presParOf" srcId="{3FA63BC7-0810-49D2-B56B-A52DA5CE559B}" destId="{85EAB2FF-62E5-486E-931B-206E0880052C}" srcOrd="1" destOrd="0" presId="urn:microsoft.com/office/officeart/2009/3/layout/StepUpProcess"/>
    <dgm:cxn modelId="{BE8B0A77-BA11-4BF1-B49C-EB725C0A51AD}" type="presParOf" srcId="{3FA63BC7-0810-49D2-B56B-A52DA5CE559B}" destId="{5909EC9D-7A05-47CF-8B7E-C86D0FD8DA89}" srcOrd="2" destOrd="0" presId="urn:microsoft.com/office/officeart/2009/3/layout/StepUpProcess"/>
    <dgm:cxn modelId="{E9E31CF6-E835-4298-A494-9E805BF0F710}" type="presParOf" srcId="{9EB4B7E0-C772-4947-B12C-116B0E4CA6E4}" destId="{4AA21861-5DCF-43D0-A3CC-D325048D3347}" srcOrd="3" destOrd="0" presId="urn:microsoft.com/office/officeart/2009/3/layout/StepUpProcess"/>
    <dgm:cxn modelId="{93F8018D-3039-4BF1-98B8-5068490C1F6B}" type="presParOf" srcId="{4AA21861-5DCF-43D0-A3CC-D325048D3347}" destId="{38EF3BD0-B6FF-4B31-84D0-8F23C17DAB21}" srcOrd="0" destOrd="0" presId="urn:microsoft.com/office/officeart/2009/3/layout/StepUpProcess"/>
    <dgm:cxn modelId="{DFEE5545-EAFC-4CF3-A928-4C031C4B3525}" type="presParOf" srcId="{9EB4B7E0-C772-4947-B12C-116B0E4CA6E4}" destId="{052A509E-2937-448D-AB33-8F449D4B55AA}" srcOrd="4" destOrd="0" presId="urn:microsoft.com/office/officeart/2009/3/layout/StepUpProcess"/>
    <dgm:cxn modelId="{5F861B28-5F49-479A-8E4B-E71D86E03D9E}" type="presParOf" srcId="{052A509E-2937-448D-AB33-8F449D4B55AA}" destId="{F821AD84-9A41-48F7-A7DC-1AC11A86F6DA}" srcOrd="0" destOrd="0" presId="urn:microsoft.com/office/officeart/2009/3/layout/StepUpProcess"/>
    <dgm:cxn modelId="{269BC3C0-6C37-4BD3-B97A-A59E903052E3}" type="presParOf" srcId="{052A509E-2937-448D-AB33-8F449D4B55AA}" destId="{195874D9-CB26-4CF1-BF65-66A655C7CC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r"/>
          <a:r>
            <a:rPr lang="ru-RU" sz="5000" dirty="0" smtClean="0">
              <a:solidFill>
                <a:schemeClr val="accent3">
                  <a:lumMod val="75000"/>
                </a:schemeClr>
              </a:solidFill>
            </a:rPr>
            <a:t>Доходы</a:t>
          </a:r>
          <a:endParaRPr lang="ru-RU" sz="5000" dirty="0">
            <a:solidFill>
              <a:schemeClr val="accent3">
                <a:lumMod val="75000"/>
              </a:schemeClr>
            </a:solidFill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   Расходы</a:t>
          </a:r>
          <a:endParaRPr lang="ru-RU" sz="5000" dirty="0">
            <a:solidFill>
              <a:schemeClr val="accent1">
                <a:lumMod val="75000"/>
              </a:schemeClr>
            </a:solidFill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5000" dirty="0" smtClean="0">
              <a:solidFill>
                <a:schemeClr val="tx2">
                  <a:lumMod val="75000"/>
                </a:schemeClr>
              </a:solidFill>
            </a:rPr>
            <a:t>   Дефицит</a:t>
          </a:r>
          <a:endParaRPr lang="ru-RU" sz="5000" dirty="0">
            <a:solidFill>
              <a:schemeClr val="tx2">
                <a:lumMod val="75000"/>
              </a:schemeClr>
            </a:solidFill>
          </a:endParaRP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1205" custLinFactNeighborY="11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21748" custScaleY="26036" custLinFactNeighborX="90462" custLinFactNeighborY="28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24894" custScaleY="26560" custLinFactX="7044" custLinFactNeighborX="100000" custLinFactNeighborY="53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398CAE-FD76-4D4F-873F-2A840D4C6A9F}" type="presOf" srcId="{A85734B7-5787-4D5F-8E59-8BC285AB70AC}" destId="{69B0FF53-105E-4DA2-BDCC-4D26CC03D5F9}" srcOrd="0" destOrd="0" presId="urn:microsoft.com/office/officeart/2005/8/layout/vList5"/>
    <dgm:cxn modelId="{F1DBAF2B-D6B1-48AF-896F-28228E5B68D7}" type="presOf" srcId="{95490D50-4EAD-4315-8869-231D1218A815}" destId="{332B9938-3F0A-4D2F-8536-B152D87C9DF2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F54C5E2B-78A9-4517-89EA-576191B061AE}" type="presOf" srcId="{9FB3EF13-6471-457B-B469-0E0792C83EA8}" destId="{DD7F322A-778E-412E-AD06-CFF69F88E200}" srcOrd="0" destOrd="0" presId="urn:microsoft.com/office/officeart/2005/8/layout/vList5"/>
    <dgm:cxn modelId="{E8AA7733-09FE-4AE2-93D4-15CA2D85BAD5}" type="presOf" srcId="{B1DD4913-82E5-4CA3-8A01-DB8390031673}" destId="{9ACEE274-9A7E-4EF9-AFD8-06C88FDEB18D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7CDDDDD9-0E2F-4401-BAFD-AFDB0DE2D08B}" type="presParOf" srcId="{69B0FF53-105E-4DA2-BDCC-4D26CC03D5F9}" destId="{A7AC80D2-6EBA-4D02-B9A7-C35DE5E1C549}" srcOrd="0" destOrd="0" presId="urn:microsoft.com/office/officeart/2005/8/layout/vList5"/>
    <dgm:cxn modelId="{58723923-AFC4-4F2F-AFD8-13C0BC4281B1}" type="presParOf" srcId="{A7AC80D2-6EBA-4D02-B9A7-C35DE5E1C549}" destId="{DD7F322A-778E-412E-AD06-CFF69F88E200}" srcOrd="0" destOrd="0" presId="urn:microsoft.com/office/officeart/2005/8/layout/vList5"/>
    <dgm:cxn modelId="{21A6C538-16B9-4A37-BA37-CABDFDC321DA}" type="presParOf" srcId="{69B0FF53-105E-4DA2-BDCC-4D26CC03D5F9}" destId="{19C475AB-0EE5-4388-9FBB-F77DB4010360}" srcOrd="1" destOrd="0" presId="urn:microsoft.com/office/officeart/2005/8/layout/vList5"/>
    <dgm:cxn modelId="{01C880BE-3C61-4C58-9F7B-185DCFF00ED0}" type="presParOf" srcId="{69B0FF53-105E-4DA2-BDCC-4D26CC03D5F9}" destId="{A9D15CCF-4C5C-40A1-8DE0-E37750DBA06C}" srcOrd="2" destOrd="0" presId="urn:microsoft.com/office/officeart/2005/8/layout/vList5"/>
    <dgm:cxn modelId="{92E86120-49F9-4B11-8E99-737F2F8F5663}" type="presParOf" srcId="{A9D15CCF-4C5C-40A1-8DE0-E37750DBA06C}" destId="{9ACEE274-9A7E-4EF9-AFD8-06C88FDEB18D}" srcOrd="0" destOrd="0" presId="urn:microsoft.com/office/officeart/2005/8/layout/vList5"/>
    <dgm:cxn modelId="{FBD9CA89-8909-43F1-B4D1-9A08605A7716}" type="presParOf" srcId="{69B0FF53-105E-4DA2-BDCC-4D26CC03D5F9}" destId="{C858C23F-D953-4321-93A7-6071A0CD6BA6}" srcOrd="3" destOrd="0" presId="urn:microsoft.com/office/officeart/2005/8/layout/vList5"/>
    <dgm:cxn modelId="{D56631DD-2D03-4576-BEAB-1B8E3B07145C}" type="presParOf" srcId="{69B0FF53-105E-4DA2-BDCC-4D26CC03D5F9}" destId="{CAD4887D-2FF0-4291-8CFD-3F3A9934A139}" srcOrd="4" destOrd="0" presId="urn:microsoft.com/office/officeart/2005/8/layout/vList5"/>
    <dgm:cxn modelId="{2FFCB734-903B-4D1D-959D-C0D5F3A1D2D3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E13CFA-C6FC-4647-99F4-8A1D483D2312}" type="doc">
      <dgm:prSet loTypeId="urn:microsoft.com/office/officeart/2005/8/layout/vList2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F658348-F3FD-48A1-8D16-D1300195B9D5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Укрепление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доходной части бюджета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81BCD3C6-581E-40FD-AF48-16FB6B47BF64}" type="parTrans" cxnId="{6E612F2D-FE12-40F9-A6B0-BA24F6B6CA35}">
      <dgm:prSet/>
      <dgm:spPr/>
      <dgm:t>
        <a:bodyPr/>
        <a:lstStyle/>
        <a:p>
          <a:endParaRPr lang="ru-RU"/>
        </a:p>
      </dgm:t>
    </dgm:pt>
    <dgm:pt modelId="{578E42E7-16A3-4313-97C4-B487DBA58CFA}" type="sibTrans" cxnId="{6E612F2D-FE12-40F9-A6B0-BA24F6B6CA35}">
      <dgm:prSet/>
      <dgm:spPr/>
      <dgm:t>
        <a:bodyPr/>
        <a:lstStyle/>
        <a:p>
          <a:endParaRPr lang="ru-RU"/>
        </a:p>
      </dgm:t>
    </dgm:pt>
    <dgm:pt modelId="{7054CF62-0B3B-4BB4-B1E1-83F798237A91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Обеспечение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сбалансированности и устойчивости бюджета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7F5DCBC9-8B5D-4B84-A77B-6961904E9891}" type="parTrans" cxnId="{82D8D32D-E1D3-483B-8B6D-41CD6197E99D}">
      <dgm:prSet/>
      <dgm:spPr/>
      <dgm:t>
        <a:bodyPr/>
        <a:lstStyle/>
        <a:p>
          <a:endParaRPr lang="ru-RU"/>
        </a:p>
      </dgm:t>
    </dgm:pt>
    <dgm:pt modelId="{4CA2CF27-8AF2-4B08-8F42-B1EFD7A6D3C0}" type="sibTrans" cxnId="{82D8D32D-E1D3-483B-8B6D-41CD6197E99D}">
      <dgm:prSet/>
      <dgm:spPr/>
      <dgm:t>
        <a:bodyPr/>
        <a:lstStyle/>
        <a:p>
          <a:endParaRPr lang="ru-RU"/>
        </a:p>
      </dgm:t>
    </dgm:pt>
    <dgm:pt modelId="{6D43328E-6309-44AB-BBE7-EB03175DC5A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Прозрачность и открытость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бюджета и бюджетного процесса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FF18B17E-FB75-4276-A6D0-09974574FA60}" type="parTrans" cxnId="{98503B82-8EE9-46E8-A36E-90CF6481EF79}">
      <dgm:prSet/>
      <dgm:spPr/>
      <dgm:t>
        <a:bodyPr/>
        <a:lstStyle/>
        <a:p>
          <a:endParaRPr lang="ru-RU"/>
        </a:p>
      </dgm:t>
    </dgm:pt>
    <dgm:pt modelId="{5AAF4ACE-286E-4E06-96BD-35EC8394673C}" type="sibTrans" cxnId="{98503B82-8EE9-46E8-A36E-90CF6481EF79}">
      <dgm:prSet/>
      <dgm:spPr/>
      <dgm:t>
        <a:bodyPr/>
        <a:lstStyle/>
        <a:p>
          <a:endParaRPr lang="ru-RU"/>
        </a:p>
      </dgm:t>
    </dgm:pt>
    <dgm:pt modelId="{AE5FFE47-3F36-4BB9-8C20-1E3C9AAC06D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Повышение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эффективности бюджетных расходов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5CD10FC6-8B11-4B3D-9ED8-C55765009774}" type="parTrans" cxnId="{9B337BB2-7891-4900-919B-244911CAE153}">
      <dgm:prSet/>
      <dgm:spPr/>
      <dgm:t>
        <a:bodyPr/>
        <a:lstStyle/>
        <a:p>
          <a:endParaRPr lang="ru-RU"/>
        </a:p>
      </dgm:t>
    </dgm:pt>
    <dgm:pt modelId="{7081E962-9421-47FD-AED9-92E851684E5A}" type="sibTrans" cxnId="{9B337BB2-7891-4900-919B-244911CAE153}">
      <dgm:prSet/>
      <dgm:spPr/>
      <dgm:t>
        <a:bodyPr/>
        <a:lstStyle/>
        <a:p>
          <a:endParaRPr lang="ru-RU"/>
        </a:p>
      </dgm:t>
    </dgm:pt>
    <dgm:pt modelId="{FBFF9035-2237-4772-9A6E-2F0090E9136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Исполнение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социальных обязательств с одновременным повышением адресности решения социальных проблем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7103438A-77A6-41DF-B49B-B971B002C723}" type="parTrans" cxnId="{62EFE401-F597-4D4D-A079-73CF5BDFF1AB}">
      <dgm:prSet/>
      <dgm:spPr/>
      <dgm:t>
        <a:bodyPr/>
        <a:lstStyle/>
        <a:p>
          <a:endParaRPr lang="ru-RU"/>
        </a:p>
      </dgm:t>
    </dgm:pt>
    <dgm:pt modelId="{D7575391-D0AC-483A-8AC0-49A23F5A3FED}" type="sibTrans" cxnId="{62EFE401-F597-4D4D-A079-73CF5BDFF1AB}">
      <dgm:prSet/>
      <dgm:spPr/>
      <dgm:t>
        <a:bodyPr/>
        <a:lstStyle/>
        <a:p>
          <a:endParaRPr lang="ru-RU"/>
        </a:p>
      </dgm:t>
    </dgm:pt>
    <dgm:pt modelId="{5225916B-50DC-4EF0-9BBA-95C4EAF1084F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Реализация задач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, поставленных в указах Президента РФ от 07.05.2012 года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6C06F73E-D471-46D0-9AE4-3AC7A55DD58A}" type="parTrans" cxnId="{A7E7CA0B-CB27-4975-B343-5B5C49E67A8D}">
      <dgm:prSet/>
      <dgm:spPr/>
      <dgm:t>
        <a:bodyPr/>
        <a:lstStyle/>
        <a:p>
          <a:endParaRPr lang="ru-RU"/>
        </a:p>
      </dgm:t>
    </dgm:pt>
    <dgm:pt modelId="{5164C36B-4A9D-4989-B62E-DDD87AFF50CC}" type="sibTrans" cxnId="{A7E7CA0B-CB27-4975-B343-5B5C49E67A8D}">
      <dgm:prSet/>
      <dgm:spPr/>
      <dgm:t>
        <a:bodyPr/>
        <a:lstStyle/>
        <a:p>
          <a:endParaRPr lang="ru-RU"/>
        </a:p>
      </dgm:t>
    </dgm:pt>
    <dgm:pt modelId="{72FBCF66-3610-4B35-A9DD-BB1BFB4489C5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Повышение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качества предоставления муниципальных услуг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9C60065C-5A4F-4CE1-AAA8-A937F6A5BA44}" type="parTrans" cxnId="{5EB4E8C8-58F0-4DDB-9BE6-2B8A6C54DC39}">
      <dgm:prSet/>
      <dgm:spPr/>
      <dgm:t>
        <a:bodyPr/>
        <a:lstStyle/>
        <a:p>
          <a:endParaRPr lang="ru-RU"/>
        </a:p>
      </dgm:t>
    </dgm:pt>
    <dgm:pt modelId="{77F021C0-BD07-4FA2-8229-A73837C1DCB2}" type="sibTrans" cxnId="{5EB4E8C8-58F0-4DDB-9BE6-2B8A6C54DC39}">
      <dgm:prSet/>
      <dgm:spPr/>
      <dgm:t>
        <a:bodyPr/>
        <a:lstStyle/>
        <a:p>
          <a:endParaRPr lang="ru-RU"/>
        </a:p>
      </dgm:t>
    </dgm:pt>
    <dgm:pt modelId="{A5A9BAFA-A707-4DF0-B7D6-C3ABE1159A63}" type="pres">
      <dgm:prSet presAssocID="{DEE13CFA-C6FC-4647-99F4-8A1D483D23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68613E-EC71-4213-8824-85046718EC95}" type="pres">
      <dgm:prSet presAssocID="{DF658348-F3FD-48A1-8D16-D1300195B9D5}" presName="parentText" presStyleLbl="node1" presStyleIdx="0" presStyleCnt="7" custLinFactY="6104" custLinFactNeighborX="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0A2C0-7D95-486A-A238-AC04D10FE296}" type="pres">
      <dgm:prSet presAssocID="{578E42E7-16A3-4313-97C4-B487DBA58CFA}" presName="spacer" presStyleCnt="0"/>
      <dgm:spPr/>
    </dgm:pt>
    <dgm:pt modelId="{1B6A543F-50E3-428E-8534-F6F38FDDAD25}" type="pres">
      <dgm:prSet presAssocID="{7054CF62-0B3B-4BB4-B1E1-83F798237A91}" presName="parentText" presStyleLbl="node1" presStyleIdx="1" presStyleCnt="7" custLinFactNeighborX="194" custLinFactNeighborY="-642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5D06F-2D80-46E0-AE58-C7E71AB25238}" type="pres">
      <dgm:prSet presAssocID="{4CA2CF27-8AF2-4B08-8F42-B1EFD7A6D3C0}" presName="spacer" presStyleCnt="0"/>
      <dgm:spPr/>
    </dgm:pt>
    <dgm:pt modelId="{1DA50EFB-3DDA-40B8-A1D5-B1992807FB8A}" type="pres">
      <dgm:prSet presAssocID="{AE5FFE47-3F36-4BB9-8C20-1E3C9AAC06D2}" presName="parentText" presStyleLbl="node1" presStyleIdx="2" presStyleCnt="7" custLinFactNeighborX="-793" custLinFactNeighborY="-499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6F14A-A5D5-4A32-BFA2-7FC7C5C9AE39}" type="pres">
      <dgm:prSet presAssocID="{7081E962-9421-47FD-AED9-92E851684E5A}" presName="spacer" presStyleCnt="0"/>
      <dgm:spPr/>
    </dgm:pt>
    <dgm:pt modelId="{9837CEA0-E20C-4E2B-AE1E-26DCD2691399}" type="pres">
      <dgm:prSet presAssocID="{5225916B-50DC-4EF0-9BBA-95C4EAF1084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51D14-8E64-4C9B-B379-0EEF7AC27994}" type="pres">
      <dgm:prSet presAssocID="{5164C36B-4A9D-4989-B62E-DDD87AFF50CC}" presName="spacer" presStyleCnt="0"/>
      <dgm:spPr/>
    </dgm:pt>
    <dgm:pt modelId="{A1C2D210-C735-4685-AEBC-0D934E0C7B99}" type="pres">
      <dgm:prSet presAssocID="{FBFF9035-2237-4772-9A6E-2F0090E9136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A56C0-C542-4DC1-9BCB-589F557617C5}" type="pres">
      <dgm:prSet presAssocID="{D7575391-D0AC-483A-8AC0-49A23F5A3FED}" presName="spacer" presStyleCnt="0"/>
      <dgm:spPr/>
    </dgm:pt>
    <dgm:pt modelId="{75463B74-F6DA-44F5-A23F-45A59B559003}" type="pres">
      <dgm:prSet presAssocID="{72FBCF66-3610-4B35-A9DD-BB1BFB4489C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7B879-C6EF-4054-B996-1E0146FFE1FB}" type="pres">
      <dgm:prSet presAssocID="{77F021C0-BD07-4FA2-8229-A73837C1DCB2}" presName="spacer" presStyleCnt="0"/>
      <dgm:spPr/>
    </dgm:pt>
    <dgm:pt modelId="{D6C0C436-8CC5-45F5-BE31-CBE88426210A}" type="pres">
      <dgm:prSet presAssocID="{6D43328E-6309-44AB-BBE7-EB03175DC5A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B4E8C8-58F0-4DDB-9BE6-2B8A6C54DC39}" srcId="{DEE13CFA-C6FC-4647-99F4-8A1D483D2312}" destId="{72FBCF66-3610-4B35-A9DD-BB1BFB4489C5}" srcOrd="5" destOrd="0" parTransId="{9C60065C-5A4F-4CE1-AAA8-A937F6A5BA44}" sibTransId="{77F021C0-BD07-4FA2-8229-A73837C1DCB2}"/>
    <dgm:cxn modelId="{82D8D32D-E1D3-483B-8B6D-41CD6197E99D}" srcId="{DEE13CFA-C6FC-4647-99F4-8A1D483D2312}" destId="{7054CF62-0B3B-4BB4-B1E1-83F798237A91}" srcOrd="1" destOrd="0" parTransId="{7F5DCBC9-8B5D-4B84-A77B-6961904E9891}" sibTransId="{4CA2CF27-8AF2-4B08-8F42-B1EFD7A6D3C0}"/>
    <dgm:cxn modelId="{A7E7CA0B-CB27-4975-B343-5B5C49E67A8D}" srcId="{DEE13CFA-C6FC-4647-99F4-8A1D483D2312}" destId="{5225916B-50DC-4EF0-9BBA-95C4EAF1084F}" srcOrd="3" destOrd="0" parTransId="{6C06F73E-D471-46D0-9AE4-3AC7A55DD58A}" sibTransId="{5164C36B-4A9D-4989-B62E-DDD87AFF50CC}"/>
    <dgm:cxn modelId="{9B337BB2-7891-4900-919B-244911CAE153}" srcId="{DEE13CFA-C6FC-4647-99F4-8A1D483D2312}" destId="{AE5FFE47-3F36-4BB9-8C20-1E3C9AAC06D2}" srcOrd="2" destOrd="0" parTransId="{5CD10FC6-8B11-4B3D-9ED8-C55765009774}" sibTransId="{7081E962-9421-47FD-AED9-92E851684E5A}"/>
    <dgm:cxn modelId="{5AF9B135-6BED-4242-B43A-B2983592A9E9}" type="presOf" srcId="{6D43328E-6309-44AB-BBE7-EB03175DC5AC}" destId="{D6C0C436-8CC5-45F5-BE31-CBE88426210A}" srcOrd="0" destOrd="0" presId="urn:microsoft.com/office/officeart/2005/8/layout/vList2"/>
    <dgm:cxn modelId="{6E612F2D-FE12-40F9-A6B0-BA24F6B6CA35}" srcId="{DEE13CFA-C6FC-4647-99F4-8A1D483D2312}" destId="{DF658348-F3FD-48A1-8D16-D1300195B9D5}" srcOrd="0" destOrd="0" parTransId="{81BCD3C6-581E-40FD-AF48-16FB6B47BF64}" sibTransId="{578E42E7-16A3-4313-97C4-B487DBA58CFA}"/>
    <dgm:cxn modelId="{62EFE401-F597-4D4D-A079-73CF5BDFF1AB}" srcId="{DEE13CFA-C6FC-4647-99F4-8A1D483D2312}" destId="{FBFF9035-2237-4772-9A6E-2F0090E91366}" srcOrd="4" destOrd="0" parTransId="{7103438A-77A6-41DF-B49B-B971B002C723}" sibTransId="{D7575391-D0AC-483A-8AC0-49A23F5A3FED}"/>
    <dgm:cxn modelId="{98503B82-8EE9-46E8-A36E-90CF6481EF79}" srcId="{DEE13CFA-C6FC-4647-99F4-8A1D483D2312}" destId="{6D43328E-6309-44AB-BBE7-EB03175DC5AC}" srcOrd="6" destOrd="0" parTransId="{FF18B17E-FB75-4276-A6D0-09974574FA60}" sibTransId="{5AAF4ACE-286E-4E06-96BD-35EC8394673C}"/>
    <dgm:cxn modelId="{EBEEEA52-EE4D-486A-BB8A-9A2A55B493C0}" type="presOf" srcId="{5225916B-50DC-4EF0-9BBA-95C4EAF1084F}" destId="{9837CEA0-E20C-4E2B-AE1E-26DCD2691399}" srcOrd="0" destOrd="0" presId="urn:microsoft.com/office/officeart/2005/8/layout/vList2"/>
    <dgm:cxn modelId="{80A0A9BC-D83D-468F-AE62-F760A45B6E6C}" type="presOf" srcId="{DEE13CFA-C6FC-4647-99F4-8A1D483D2312}" destId="{A5A9BAFA-A707-4DF0-B7D6-C3ABE1159A63}" srcOrd="0" destOrd="0" presId="urn:microsoft.com/office/officeart/2005/8/layout/vList2"/>
    <dgm:cxn modelId="{16A02441-D85B-4A02-A45D-93B87F451F25}" type="presOf" srcId="{DF658348-F3FD-48A1-8D16-D1300195B9D5}" destId="{F068613E-EC71-4213-8824-85046718EC95}" srcOrd="0" destOrd="0" presId="urn:microsoft.com/office/officeart/2005/8/layout/vList2"/>
    <dgm:cxn modelId="{0AF81FD7-0939-499F-A247-76E0DB007222}" type="presOf" srcId="{72FBCF66-3610-4B35-A9DD-BB1BFB4489C5}" destId="{75463B74-F6DA-44F5-A23F-45A59B559003}" srcOrd="0" destOrd="0" presId="urn:microsoft.com/office/officeart/2005/8/layout/vList2"/>
    <dgm:cxn modelId="{55DE0157-19F1-48EC-BAD2-888B396E35F4}" type="presOf" srcId="{7054CF62-0B3B-4BB4-B1E1-83F798237A91}" destId="{1B6A543F-50E3-428E-8534-F6F38FDDAD25}" srcOrd="0" destOrd="0" presId="urn:microsoft.com/office/officeart/2005/8/layout/vList2"/>
    <dgm:cxn modelId="{2B2F9DF8-695F-4C26-BCED-A9609D00A2BD}" type="presOf" srcId="{FBFF9035-2237-4772-9A6E-2F0090E91366}" destId="{A1C2D210-C735-4685-AEBC-0D934E0C7B99}" srcOrd="0" destOrd="0" presId="urn:microsoft.com/office/officeart/2005/8/layout/vList2"/>
    <dgm:cxn modelId="{DE2FFC17-5C22-4454-8FD3-AE933B5AF3BD}" type="presOf" srcId="{AE5FFE47-3F36-4BB9-8C20-1E3C9AAC06D2}" destId="{1DA50EFB-3DDA-40B8-A1D5-B1992807FB8A}" srcOrd="0" destOrd="0" presId="urn:microsoft.com/office/officeart/2005/8/layout/vList2"/>
    <dgm:cxn modelId="{8585B05E-EF1B-45FF-96F7-19584DC49F26}" type="presParOf" srcId="{A5A9BAFA-A707-4DF0-B7D6-C3ABE1159A63}" destId="{F068613E-EC71-4213-8824-85046718EC95}" srcOrd="0" destOrd="0" presId="urn:microsoft.com/office/officeart/2005/8/layout/vList2"/>
    <dgm:cxn modelId="{3125C435-B2D8-4F46-8490-4114F763C449}" type="presParOf" srcId="{A5A9BAFA-A707-4DF0-B7D6-C3ABE1159A63}" destId="{D140A2C0-7D95-486A-A238-AC04D10FE296}" srcOrd="1" destOrd="0" presId="urn:microsoft.com/office/officeart/2005/8/layout/vList2"/>
    <dgm:cxn modelId="{173274C0-EE56-4E20-98FA-899D13C9C265}" type="presParOf" srcId="{A5A9BAFA-A707-4DF0-B7D6-C3ABE1159A63}" destId="{1B6A543F-50E3-428E-8534-F6F38FDDAD25}" srcOrd="2" destOrd="0" presId="urn:microsoft.com/office/officeart/2005/8/layout/vList2"/>
    <dgm:cxn modelId="{68D17860-4DD8-45ED-9077-B59B931ADFDC}" type="presParOf" srcId="{A5A9BAFA-A707-4DF0-B7D6-C3ABE1159A63}" destId="{08F5D06F-2D80-46E0-AE58-C7E71AB25238}" srcOrd="3" destOrd="0" presId="urn:microsoft.com/office/officeart/2005/8/layout/vList2"/>
    <dgm:cxn modelId="{8A5E4848-5508-4CC4-9901-AC2EE64BCBF5}" type="presParOf" srcId="{A5A9BAFA-A707-4DF0-B7D6-C3ABE1159A63}" destId="{1DA50EFB-3DDA-40B8-A1D5-B1992807FB8A}" srcOrd="4" destOrd="0" presId="urn:microsoft.com/office/officeart/2005/8/layout/vList2"/>
    <dgm:cxn modelId="{1A8D428D-E4F2-4740-8402-72CF6CC8AB22}" type="presParOf" srcId="{A5A9BAFA-A707-4DF0-B7D6-C3ABE1159A63}" destId="{2B96F14A-A5D5-4A32-BFA2-7FC7C5C9AE39}" srcOrd="5" destOrd="0" presId="urn:microsoft.com/office/officeart/2005/8/layout/vList2"/>
    <dgm:cxn modelId="{1AED85AB-4A70-49BD-B6EF-E1D94DA869D7}" type="presParOf" srcId="{A5A9BAFA-A707-4DF0-B7D6-C3ABE1159A63}" destId="{9837CEA0-E20C-4E2B-AE1E-26DCD2691399}" srcOrd="6" destOrd="0" presId="urn:microsoft.com/office/officeart/2005/8/layout/vList2"/>
    <dgm:cxn modelId="{9DA50850-1F9E-4E2E-BE29-7029E303AA88}" type="presParOf" srcId="{A5A9BAFA-A707-4DF0-B7D6-C3ABE1159A63}" destId="{53751D14-8E64-4C9B-B379-0EEF7AC27994}" srcOrd="7" destOrd="0" presId="urn:microsoft.com/office/officeart/2005/8/layout/vList2"/>
    <dgm:cxn modelId="{4BD78D15-A98A-4B22-9275-EE31D3EA769D}" type="presParOf" srcId="{A5A9BAFA-A707-4DF0-B7D6-C3ABE1159A63}" destId="{A1C2D210-C735-4685-AEBC-0D934E0C7B99}" srcOrd="8" destOrd="0" presId="urn:microsoft.com/office/officeart/2005/8/layout/vList2"/>
    <dgm:cxn modelId="{4E3B87E5-38E5-4D84-9945-E17C86F6AEA2}" type="presParOf" srcId="{A5A9BAFA-A707-4DF0-B7D6-C3ABE1159A63}" destId="{4F0A56C0-C542-4DC1-9BCB-589F557617C5}" srcOrd="9" destOrd="0" presId="urn:microsoft.com/office/officeart/2005/8/layout/vList2"/>
    <dgm:cxn modelId="{6CD572B8-5BC3-4DF7-9022-13EB109A7FAF}" type="presParOf" srcId="{A5A9BAFA-A707-4DF0-B7D6-C3ABE1159A63}" destId="{75463B74-F6DA-44F5-A23F-45A59B559003}" srcOrd="10" destOrd="0" presId="urn:microsoft.com/office/officeart/2005/8/layout/vList2"/>
    <dgm:cxn modelId="{57F44AE9-9E78-4C92-B6B3-797A1425B41F}" type="presParOf" srcId="{A5A9BAFA-A707-4DF0-B7D6-C3ABE1159A63}" destId="{0A47B879-C6EF-4054-B996-1E0146FFE1FB}" srcOrd="11" destOrd="0" presId="urn:microsoft.com/office/officeart/2005/8/layout/vList2"/>
    <dgm:cxn modelId="{028734A6-9927-4D79-8237-C6AE0AD07734}" type="presParOf" srcId="{A5A9BAFA-A707-4DF0-B7D6-C3ABE1159A63}" destId="{D6C0C436-8CC5-45F5-BE31-CBE88426210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0752C-15E7-4FA8-AAFE-AAE1FF021EB8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5084ADA-1D9A-4EF1-BE80-A0E13F9ACA8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/>
            <a:t>Дума городского округа</a:t>
          </a:r>
          <a:endParaRPr lang="ru-RU" dirty="0"/>
        </a:p>
      </dgm:t>
    </dgm:pt>
    <dgm:pt modelId="{79AE5626-72C7-41F7-A7DB-6B4A4957EDF3}" type="parTrans" cxnId="{A57640FD-8B65-4BB3-934B-D6F0A8EB8D60}">
      <dgm:prSet/>
      <dgm:spPr/>
      <dgm:t>
        <a:bodyPr/>
        <a:lstStyle/>
        <a:p>
          <a:endParaRPr lang="ru-RU"/>
        </a:p>
      </dgm:t>
    </dgm:pt>
    <dgm:pt modelId="{A959F94D-37B4-43B1-9A92-420A662AAADB}" type="sibTrans" cxnId="{A57640FD-8B65-4BB3-934B-D6F0A8EB8D60}">
      <dgm:prSet/>
      <dgm:spPr/>
      <dgm:t>
        <a:bodyPr/>
        <a:lstStyle/>
        <a:p>
          <a:endParaRPr lang="ru-RU"/>
        </a:p>
      </dgm:t>
    </dgm:pt>
    <dgm:pt modelId="{0B5BED9C-BD02-46E0-AAD2-45DFC4E1F493}" type="pres">
      <dgm:prSet presAssocID="{D500752C-15E7-4FA8-AAFE-AAE1FF02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0DEC2-83F9-472B-907C-A18B82D5D759}" type="pres">
      <dgm:prSet presAssocID="{A5084ADA-1D9A-4EF1-BE80-A0E13F9ACA81}" presName="parentText" presStyleLbl="node1" presStyleIdx="0" presStyleCnt="1" custScaleY="101419" custLinFactNeighborX="-968" custLinFactNeighborY="3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640FD-8B65-4BB3-934B-D6F0A8EB8D60}" srcId="{D500752C-15E7-4FA8-AAFE-AAE1FF021EB8}" destId="{A5084ADA-1D9A-4EF1-BE80-A0E13F9ACA81}" srcOrd="0" destOrd="0" parTransId="{79AE5626-72C7-41F7-A7DB-6B4A4957EDF3}" sibTransId="{A959F94D-37B4-43B1-9A92-420A662AAADB}"/>
    <dgm:cxn modelId="{DA950B71-F14B-4F61-8964-0FF8C88D0EC8}" type="presOf" srcId="{A5084ADA-1D9A-4EF1-BE80-A0E13F9ACA81}" destId="{0750DEC2-83F9-472B-907C-A18B82D5D759}" srcOrd="0" destOrd="0" presId="urn:microsoft.com/office/officeart/2005/8/layout/vList2"/>
    <dgm:cxn modelId="{82176A0A-D7C1-4420-8E65-EF52DCE45172}" type="presOf" srcId="{D500752C-15E7-4FA8-AAFE-AAE1FF021EB8}" destId="{0B5BED9C-BD02-46E0-AAD2-45DFC4E1F493}" srcOrd="0" destOrd="0" presId="urn:microsoft.com/office/officeart/2005/8/layout/vList2"/>
    <dgm:cxn modelId="{84CB3954-2B79-41A4-92F0-3474EC116FFE}" type="presParOf" srcId="{0B5BED9C-BD02-46E0-AAD2-45DFC4E1F493}" destId="{0750DEC2-83F9-472B-907C-A18B82D5D759}" srcOrd="0" destOrd="0" presId="urn:microsoft.com/office/officeart/2005/8/layout/vList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00752C-15E7-4FA8-AAFE-AAE1FF021EB8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5084ADA-1D9A-4EF1-BE80-A0E13F9ACA8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/>
            <a:t>Дума городского округа</a:t>
          </a:r>
          <a:endParaRPr lang="ru-RU" dirty="0"/>
        </a:p>
      </dgm:t>
    </dgm:pt>
    <dgm:pt modelId="{79AE5626-72C7-41F7-A7DB-6B4A4957EDF3}" type="parTrans" cxnId="{A57640FD-8B65-4BB3-934B-D6F0A8EB8D60}">
      <dgm:prSet/>
      <dgm:spPr/>
      <dgm:t>
        <a:bodyPr/>
        <a:lstStyle/>
        <a:p>
          <a:endParaRPr lang="ru-RU"/>
        </a:p>
      </dgm:t>
    </dgm:pt>
    <dgm:pt modelId="{A959F94D-37B4-43B1-9A92-420A662AAADB}" type="sibTrans" cxnId="{A57640FD-8B65-4BB3-934B-D6F0A8EB8D60}">
      <dgm:prSet/>
      <dgm:spPr/>
      <dgm:t>
        <a:bodyPr/>
        <a:lstStyle/>
        <a:p>
          <a:endParaRPr lang="ru-RU"/>
        </a:p>
      </dgm:t>
    </dgm:pt>
    <dgm:pt modelId="{0B5BED9C-BD02-46E0-AAD2-45DFC4E1F493}" type="pres">
      <dgm:prSet presAssocID="{D500752C-15E7-4FA8-AAFE-AAE1FF02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0DEC2-83F9-472B-907C-A18B82D5D759}" type="pres">
      <dgm:prSet presAssocID="{A5084ADA-1D9A-4EF1-BE80-A0E13F9ACA81}" presName="parentText" presStyleLbl="node1" presStyleIdx="0" presStyleCnt="1" custScaleX="93963" custLinFactNeighborY="-92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640FD-8B65-4BB3-934B-D6F0A8EB8D60}" srcId="{D500752C-15E7-4FA8-AAFE-AAE1FF021EB8}" destId="{A5084ADA-1D9A-4EF1-BE80-A0E13F9ACA81}" srcOrd="0" destOrd="0" parTransId="{79AE5626-72C7-41F7-A7DB-6B4A4957EDF3}" sibTransId="{A959F94D-37B4-43B1-9A92-420A662AAADB}"/>
    <dgm:cxn modelId="{548FA77E-9465-4831-808F-51D3858AA983}" type="presOf" srcId="{D500752C-15E7-4FA8-AAFE-AAE1FF021EB8}" destId="{0B5BED9C-BD02-46E0-AAD2-45DFC4E1F493}" srcOrd="0" destOrd="0" presId="urn:microsoft.com/office/officeart/2005/8/layout/vList2"/>
    <dgm:cxn modelId="{1C63D203-EE91-45AD-8819-EEA14129E16E}" type="presOf" srcId="{A5084ADA-1D9A-4EF1-BE80-A0E13F9ACA81}" destId="{0750DEC2-83F9-472B-907C-A18B82D5D759}" srcOrd="0" destOrd="0" presId="urn:microsoft.com/office/officeart/2005/8/layout/vList2"/>
    <dgm:cxn modelId="{CA5AD398-0265-4384-A2D0-2CDE99684F6D}" type="presParOf" srcId="{0B5BED9C-BD02-46E0-AAD2-45DFC4E1F493}" destId="{0750DEC2-83F9-472B-907C-A18B82D5D759}" srcOrd="0" destOrd="0" presId="urn:microsoft.com/office/officeart/2005/8/layout/vList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1400" dirty="0" smtClean="0"/>
            <a:t>Администрация городского округа, Финансовое управление</a:t>
          </a:r>
          <a:endParaRPr lang="ru-RU" sz="1400" dirty="0"/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59627" custLinFactNeighborY="-5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2151A173-4C9E-4F19-879C-14E14D0329B7}" type="presOf" srcId="{B8E317C9-700F-4EC5-BF8B-04DC95CD755A}" destId="{98A79825-35D1-4358-BC6B-346D136CB426}" srcOrd="0" destOrd="0" presId="urn:microsoft.com/office/officeart/2005/8/layout/vList2"/>
    <dgm:cxn modelId="{753C7E7D-B728-48EA-9B95-BBCAD6917A8B}" type="presOf" srcId="{BF9C0867-C117-4537-B102-846BA0E23961}" destId="{A4293B3D-8D94-4A45-9D44-9A3D436DE592}" srcOrd="0" destOrd="0" presId="urn:microsoft.com/office/officeart/2005/8/layout/vList2"/>
    <dgm:cxn modelId="{386C1803-EB7A-44BD-9A6E-DC430B96E9AE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1400" dirty="0" smtClean="0"/>
            <a:t>Администрация городского округа, Финансовое управление</a:t>
          </a:r>
          <a:endParaRPr lang="ru-RU" sz="1400" dirty="0"/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59627" custLinFactNeighborY="-5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FB24A213-A127-41FE-9032-3442F37FCBAF}" type="presOf" srcId="{B8E317C9-700F-4EC5-BF8B-04DC95CD755A}" destId="{98A79825-35D1-4358-BC6B-346D136CB426}" srcOrd="0" destOrd="0" presId="urn:microsoft.com/office/officeart/2005/8/layout/vList2"/>
    <dgm:cxn modelId="{38A3D2D3-6114-4B39-9B7F-7FA8B2179D00}" type="presOf" srcId="{BF9C0867-C117-4537-B102-846BA0E23961}" destId="{A4293B3D-8D94-4A45-9D44-9A3D436DE592}" srcOrd="0" destOrd="0" presId="urn:microsoft.com/office/officeart/2005/8/layout/vList2"/>
    <dgm:cxn modelId="{B339B8EA-2470-4C00-A016-46E7A2521C94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/>
      <dgm:spPr>
        <a:solidFill>
          <a:srgbClr val="A05284"/>
        </a:solidFill>
      </dgm:spPr>
      <dgm:t>
        <a:bodyPr/>
        <a:lstStyle/>
        <a:p>
          <a:r>
            <a:rPr lang="ru-RU" dirty="0" smtClean="0"/>
            <a:t>Безвозмездные поступления  </a:t>
          </a:r>
        </a:p>
        <a:p>
          <a:r>
            <a:rPr lang="ru-RU" dirty="0" smtClean="0"/>
            <a:t>62,7%</a:t>
          </a:r>
          <a:endParaRPr lang="ru-RU" dirty="0"/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/>
      <dgm:spPr/>
      <dgm:t>
        <a:bodyPr/>
        <a:lstStyle/>
        <a:p>
          <a:r>
            <a:rPr lang="ru-RU" dirty="0" smtClean="0"/>
            <a:t>Неналоговые доходы       4,8%</a:t>
          </a:r>
          <a:endParaRPr lang="ru-RU" dirty="0"/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Налоговые доходы    </a:t>
          </a:r>
        </a:p>
        <a:p>
          <a:r>
            <a:rPr lang="ru-RU" dirty="0" smtClean="0"/>
            <a:t>32,5%</a:t>
          </a:r>
          <a:endParaRPr lang="ru-RU" dirty="0"/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81352" custScaleY="79530" custLinFactNeighborX="55523" custLinFactNeighborY="-284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52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78705" custScaleY="79756" custLinFactNeighborX="79362" custLinFactNeighborY="-7219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ScaleX="64587" custScaleY="65171" custLinFactNeighborX="44641" custLinFactNeighborY="-52657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LinFactX="18657" custLinFactNeighborX="100000" custLinFactNeighborY="-37274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ScaleX="90152" custScaleY="88750" custLinFactNeighborX="91241" custLinFactNeighborY="44509"/>
      <dgm:spPr/>
      <dgm:t>
        <a:bodyPr/>
        <a:lstStyle/>
        <a:p>
          <a:endParaRPr lang="ru-RU"/>
        </a:p>
      </dgm:t>
    </dgm:pt>
  </dgm:ptLst>
  <dgm:cxnLst>
    <dgm:cxn modelId="{A5836C18-80B2-4DA6-A0FD-35E5C41F76B9}" type="presOf" srcId="{27246D93-DAB6-40D7-9229-AD92B4707905}" destId="{1CE40516-E506-441F-A0E6-E2386F1B2CC8}" srcOrd="0" destOrd="0" presId="urn:microsoft.com/office/officeart/2005/8/layout/gear1"/>
    <dgm:cxn modelId="{809DC870-703C-408A-AE3C-56703025739B}" type="presOf" srcId="{7AC41891-BAB6-4E1F-9952-CBB37B91357C}" destId="{116D36B4-4133-478A-B319-62D261878BFC}" srcOrd="0" destOrd="0" presId="urn:microsoft.com/office/officeart/2005/8/layout/gear1"/>
    <dgm:cxn modelId="{F24B6E39-9FA0-48CA-A847-3969CD2D0455}" type="presOf" srcId="{8AEEEAE4-7D85-4EDD-B6D7-DDAD499AB136}" destId="{D1CD935C-95A4-4259-B0C9-720292667C8E}" srcOrd="1" destOrd="0" presId="urn:microsoft.com/office/officeart/2005/8/layout/gear1"/>
    <dgm:cxn modelId="{60372FDE-307C-4670-A2E1-C0EBD5C66F6D}" type="presOf" srcId="{8AEEEAE4-7D85-4EDD-B6D7-DDAD499AB136}" destId="{D5CF429C-2BF3-496E-B6B5-82C9BED843B3}" srcOrd="3" destOrd="0" presId="urn:microsoft.com/office/officeart/2005/8/layout/gear1"/>
    <dgm:cxn modelId="{E96ADA25-5940-471D-9117-E61BB25FD4D4}" type="presOf" srcId="{EE386FD4-5179-401B-8E2D-E3317B373ADF}" destId="{A1B8C3FE-8657-4B56-922A-2CA5FF36A113}" srcOrd="1" destOrd="0" presId="urn:microsoft.com/office/officeart/2005/8/layout/gear1"/>
    <dgm:cxn modelId="{E6DF3679-004E-4AB1-9516-EB2752526894}" type="presOf" srcId="{399E324D-E7B5-430C-AA59-CE5DCB169057}" destId="{011600C5-DA6A-4E1E-8111-9A9C214B2103}" srcOrd="0" destOrd="0" presId="urn:microsoft.com/office/officeart/2005/8/layout/gear1"/>
    <dgm:cxn modelId="{AA238B87-8E00-4139-A978-DCCCC65EE1FB}" type="presOf" srcId="{7AC41891-BAB6-4E1F-9952-CBB37B91357C}" destId="{35B7AA94-81BA-4359-AD52-558E136648F2}" srcOrd="1" destOrd="0" presId="urn:microsoft.com/office/officeart/2005/8/layout/gear1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A472813A-252D-4FF8-BDB7-58F15B0DA528}" type="presOf" srcId="{9F22AAF9-6E68-4DDE-B3DC-6120131E8F55}" destId="{0188DD12-686F-4326-B31E-54D90616AB67}" srcOrd="0" destOrd="0" presId="urn:microsoft.com/office/officeart/2005/8/layout/gear1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30E72EAF-64AA-4AEE-92A0-5291B6A4A29A}" type="presOf" srcId="{EE386FD4-5179-401B-8E2D-E3317B373ADF}" destId="{E6543DCC-46B9-43BC-91AC-1F2549E97DE6}" srcOrd="0" destOrd="0" presId="urn:microsoft.com/office/officeart/2005/8/layout/gear1"/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A0D54B80-16DF-428C-BFB7-D3CBDFFAEAA4}" type="presOf" srcId="{EE386FD4-5179-401B-8E2D-E3317B373ADF}" destId="{D2400F43-4CDF-4C4D-BA6B-615E6938D7A2}" srcOrd="2" destOrd="0" presId="urn:microsoft.com/office/officeart/2005/8/layout/gear1"/>
    <dgm:cxn modelId="{0F8424F8-C81C-4B21-AD98-8255368C6FE5}" type="presOf" srcId="{767923F7-49F0-4467-9F14-8ADE8DE67953}" destId="{043DD38F-3D51-432C-97B0-38AE5F452A95}" srcOrd="0" destOrd="0" presId="urn:microsoft.com/office/officeart/2005/8/layout/gear1"/>
    <dgm:cxn modelId="{B8F1375A-DC08-4EEB-9178-DEBB70237533}" type="presOf" srcId="{8AEEEAE4-7D85-4EDD-B6D7-DDAD499AB136}" destId="{E295EF1D-61E2-49EF-AD6F-2E93A6CDECB0}" srcOrd="2" destOrd="0" presId="urn:microsoft.com/office/officeart/2005/8/layout/gear1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A8AA53DA-A726-41C1-B7D3-EBCE5FB1C894}" type="presOf" srcId="{7AC41891-BAB6-4E1F-9952-CBB37B91357C}" destId="{05A085AC-B20D-4167-975E-CE661752DD84}" srcOrd="2" destOrd="0" presId="urn:microsoft.com/office/officeart/2005/8/layout/gear1"/>
    <dgm:cxn modelId="{5BC87E07-AEBD-4A95-8606-931498915AF0}" type="presOf" srcId="{8AEEEAE4-7D85-4EDD-B6D7-DDAD499AB136}" destId="{7E8461A0-D54E-40A5-B0A1-709BB2578D82}" srcOrd="0" destOrd="0" presId="urn:microsoft.com/office/officeart/2005/8/layout/gear1"/>
    <dgm:cxn modelId="{DBDE46B3-9B56-4940-A6CC-60FD5FF4B747}" type="presParOf" srcId="{043DD38F-3D51-432C-97B0-38AE5F452A95}" destId="{E6543DCC-46B9-43BC-91AC-1F2549E97DE6}" srcOrd="0" destOrd="0" presId="urn:microsoft.com/office/officeart/2005/8/layout/gear1"/>
    <dgm:cxn modelId="{AAD22D42-6B8C-4FC8-AFAB-B4C337091A57}" type="presParOf" srcId="{043DD38F-3D51-432C-97B0-38AE5F452A95}" destId="{A1B8C3FE-8657-4B56-922A-2CA5FF36A113}" srcOrd="1" destOrd="0" presId="urn:microsoft.com/office/officeart/2005/8/layout/gear1"/>
    <dgm:cxn modelId="{9C17ADA1-6FEF-4BBC-A3E4-4A968C0E4AAB}" type="presParOf" srcId="{043DD38F-3D51-432C-97B0-38AE5F452A95}" destId="{D2400F43-4CDF-4C4D-BA6B-615E6938D7A2}" srcOrd="2" destOrd="0" presId="urn:microsoft.com/office/officeart/2005/8/layout/gear1"/>
    <dgm:cxn modelId="{5EC98A79-3697-489A-A0AE-7B61F718F8A2}" type="presParOf" srcId="{043DD38F-3D51-432C-97B0-38AE5F452A95}" destId="{116D36B4-4133-478A-B319-62D261878BFC}" srcOrd="3" destOrd="0" presId="urn:microsoft.com/office/officeart/2005/8/layout/gear1"/>
    <dgm:cxn modelId="{BB3026E1-9244-4A3C-B189-71A983C58D87}" type="presParOf" srcId="{043DD38F-3D51-432C-97B0-38AE5F452A95}" destId="{35B7AA94-81BA-4359-AD52-558E136648F2}" srcOrd="4" destOrd="0" presId="urn:microsoft.com/office/officeart/2005/8/layout/gear1"/>
    <dgm:cxn modelId="{8BA50E8C-9ED3-41B6-BE01-99F1FCB5E7BD}" type="presParOf" srcId="{043DD38F-3D51-432C-97B0-38AE5F452A95}" destId="{05A085AC-B20D-4167-975E-CE661752DD84}" srcOrd="5" destOrd="0" presId="urn:microsoft.com/office/officeart/2005/8/layout/gear1"/>
    <dgm:cxn modelId="{45847C30-0D76-43D4-9D00-27111EF37E38}" type="presParOf" srcId="{043DD38F-3D51-432C-97B0-38AE5F452A95}" destId="{7E8461A0-D54E-40A5-B0A1-709BB2578D82}" srcOrd="6" destOrd="0" presId="urn:microsoft.com/office/officeart/2005/8/layout/gear1"/>
    <dgm:cxn modelId="{EE2BCB71-F6EE-4B77-A5D8-9E7D9CFD2613}" type="presParOf" srcId="{043DD38F-3D51-432C-97B0-38AE5F452A95}" destId="{D1CD935C-95A4-4259-B0C9-720292667C8E}" srcOrd="7" destOrd="0" presId="urn:microsoft.com/office/officeart/2005/8/layout/gear1"/>
    <dgm:cxn modelId="{77A730FF-DB1D-4BC3-BF60-26C23B772933}" type="presParOf" srcId="{043DD38F-3D51-432C-97B0-38AE5F452A95}" destId="{E295EF1D-61E2-49EF-AD6F-2E93A6CDECB0}" srcOrd="8" destOrd="0" presId="urn:microsoft.com/office/officeart/2005/8/layout/gear1"/>
    <dgm:cxn modelId="{EC286FEE-7BF6-4C23-83E0-D343A619E198}" type="presParOf" srcId="{043DD38F-3D51-432C-97B0-38AE5F452A95}" destId="{D5CF429C-2BF3-496E-B6B5-82C9BED843B3}" srcOrd="9" destOrd="0" presId="urn:microsoft.com/office/officeart/2005/8/layout/gear1"/>
    <dgm:cxn modelId="{62CDC34C-CA08-4368-A506-83F050459961}" type="presParOf" srcId="{043DD38F-3D51-432C-97B0-38AE5F452A95}" destId="{1CE40516-E506-441F-A0E6-E2386F1B2CC8}" srcOrd="10" destOrd="0" presId="urn:microsoft.com/office/officeart/2005/8/layout/gear1"/>
    <dgm:cxn modelId="{DDE501A7-3377-4AA8-87C0-5FAA72FDF636}" type="presParOf" srcId="{043DD38F-3D51-432C-97B0-38AE5F452A95}" destId="{011600C5-DA6A-4E1E-8111-9A9C214B2103}" srcOrd="11" destOrd="0" presId="urn:microsoft.com/office/officeart/2005/8/layout/gear1"/>
    <dgm:cxn modelId="{0AA30998-40DB-48D4-94EB-56FA98CA41E8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7AFB3C-63BE-429B-AAC0-394808C51064}" type="doc">
      <dgm:prSet loTypeId="urn:microsoft.com/office/officeart/2005/8/layout/pyramid1" loCatId="pyramid" qsTypeId="urn:microsoft.com/office/officeart/2005/8/quickstyle/3d6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B6C6E6D-B369-4338-8EAC-FB503E1A4998}">
      <dgm:prSet phldrT="[Текст]" custT="1"/>
      <dgm:spPr/>
      <dgm:t>
        <a:bodyPr/>
        <a:lstStyle/>
        <a:p>
          <a:endParaRPr lang="ru-RU" sz="2400" dirty="0" smtClean="0"/>
        </a:p>
        <a:p>
          <a:endParaRPr lang="ru-RU" sz="2800" dirty="0" smtClean="0"/>
        </a:p>
        <a:p>
          <a:r>
            <a:rPr lang="ru-RU" sz="2400" dirty="0" smtClean="0"/>
            <a:t>Дотации 0,5%</a:t>
          </a:r>
          <a:endParaRPr lang="ru-RU" sz="2400" dirty="0"/>
        </a:p>
      </dgm:t>
    </dgm:pt>
    <dgm:pt modelId="{B928C2C4-4C55-4E99-9492-440B73F49207}" type="parTrans" cxnId="{975E9A42-FD39-48A5-BA7C-808D50DEE8B0}">
      <dgm:prSet/>
      <dgm:spPr/>
      <dgm:t>
        <a:bodyPr/>
        <a:lstStyle/>
        <a:p>
          <a:endParaRPr lang="ru-RU"/>
        </a:p>
      </dgm:t>
    </dgm:pt>
    <dgm:pt modelId="{16D23F27-A480-489F-86DE-28890A78B16D}" type="sibTrans" cxnId="{975E9A42-FD39-48A5-BA7C-808D50DEE8B0}">
      <dgm:prSet/>
      <dgm:spPr/>
      <dgm:t>
        <a:bodyPr/>
        <a:lstStyle/>
        <a:p>
          <a:endParaRPr lang="ru-RU"/>
        </a:p>
      </dgm:t>
    </dgm:pt>
    <dgm:pt modelId="{3172827C-24EB-4AC3-89EC-2532A9335677}">
      <dgm:prSet phldrT="[Текст]" custT="1"/>
      <dgm:spPr/>
      <dgm:t>
        <a:bodyPr/>
        <a:lstStyle/>
        <a:p>
          <a:r>
            <a:rPr lang="ru-RU" sz="2800" dirty="0" smtClean="0"/>
            <a:t>Субсидии</a:t>
          </a:r>
          <a:r>
            <a:rPr lang="ru-RU" sz="3500" dirty="0" smtClean="0"/>
            <a:t> 29,4%</a:t>
          </a:r>
          <a:endParaRPr lang="ru-RU" sz="3500" dirty="0"/>
        </a:p>
      </dgm:t>
    </dgm:pt>
    <dgm:pt modelId="{FAE6A9C0-95DC-437E-8560-A26FDA372DDF}" type="parTrans" cxnId="{39A92D4E-10A0-407D-B2B5-CCC6EBFEC208}">
      <dgm:prSet/>
      <dgm:spPr/>
      <dgm:t>
        <a:bodyPr/>
        <a:lstStyle/>
        <a:p>
          <a:endParaRPr lang="ru-RU"/>
        </a:p>
      </dgm:t>
    </dgm:pt>
    <dgm:pt modelId="{7A15D54F-1621-4D63-9228-5B7016A26FED}" type="sibTrans" cxnId="{39A92D4E-10A0-407D-B2B5-CCC6EBFEC208}">
      <dgm:prSet/>
      <dgm:spPr/>
      <dgm:t>
        <a:bodyPr/>
        <a:lstStyle/>
        <a:p>
          <a:endParaRPr lang="ru-RU"/>
        </a:p>
      </dgm:t>
    </dgm:pt>
    <dgm:pt modelId="{D0CCC160-AA76-4C02-B228-232A8134752B}">
      <dgm:prSet phldrT="[Текст]" custT="1"/>
      <dgm:spPr/>
      <dgm:t>
        <a:bodyPr/>
        <a:lstStyle/>
        <a:p>
          <a:r>
            <a:rPr lang="ru-RU" sz="2800" dirty="0" smtClean="0"/>
            <a:t>Субвенции</a:t>
          </a:r>
          <a:r>
            <a:rPr lang="ru-RU" sz="3500" dirty="0" smtClean="0"/>
            <a:t> 70,1%</a:t>
          </a:r>
          <a:endParaRPr lang="ru-RU" sz="3500" dirty="0"/>
        </a:p>
      </dgm:t>
    </dgm:pt>
    <dgm:pt modelId="{A1103129-F8FB-4024-BEFC-54D27E59474E}" type="parTrans" cxnId="{1CEDF506-24A1-439B-9B95-64A1F06E0986}">
      <dgm:prSet/>
      <dgm:spPr/>
      <dgm:t>
        <a:bodyPr/>
        <a:lstStyle/>
        <a:p>
          <a:endParaRPr lang="ru-RU"/>
        </a:p>
      </dgm:t>
    </dgm:pt>
    <dgm:pt modelId="{55D4E09D-115F-46B9-B484-81FE44168360}" type="sibTrans" cxnId="{1CEDF506-24A1-439B-9B95-64A1F06E0986}">
      <dgm:prSet/>
      <dgm:spPr/>
      <dgm:t>
        <a:bodyPr/>
        <a:lstStyle/>
        <a:p>
          <a:endParaRPr lang="ru-RU"/>
        </a:p>
      </dgm:t>
    </dgm:pt>
    <dgm:pt modelId="{E32AAE2B-BA9C-47A1-90C4-AC183CA34834}" type="pres">
      <dgm:prSet presAssocID="{4F7AFB3C-63BE-429B-AAC0-394808C510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40120-2BF0-4D87-8CD4-F49969E66CB1}" type="pres">
      <dgm:prSet presAssocID="{9B6C6E6D-B369-4338-8EAC-FB503E1A4998}" presName="Name8" presStyleCnt="0"/>
      <dgm:spPr/>
      <dgm:t>
        <a:bodyPr/>
        <a:lstStyle/>
        <a:p>
          <a:endParaRPr lang="ru-RU"/>
        </a:p>
      </dgm:t>
    </dgm:pt>
    <dgm:pt modelId="{CDDFD935-C1C6-47FB-A5DD-D8BC97653986}" type="pres">
      <dgm:prSet presAssocID="{9B6C6E6D-B369-4338-8EAC-FB503E1A4998}" presName="level" presStyleLbl="node1" presStyleIdx="0" presStyleCnt="3" custLinFactNeighborX="243" custLinFactNeighborY="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B040-ACF5-402A-8535-CBB03EA20E34}" type="pres">
      <dgm:prSet presAssocID="{9B6C6E6D-B369-4338-8EAC-FB503E1A49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90105-1C56-4743-90C7-D6B75C9CE9F4}" type="pres">
      <dgm:prSet presAssocID="{3172827C-24EB-4AC3-89EC-2532A9335677}" presName="Name8" presStyleCnt="0"/>
      <dgm:spPr/>
      <dgm:t>
        <a:bodyPr/>
        <a:lstStyle/>
        <a:p>
          <a:endParaRPr lang="ru-RU"/>
        </a:p>
      </dgm:t>
    </dgm:pt>
    <dgm:pt modelId="{3D510292-E4A4-42E0-9231-4CC3CE6CC39B}" type="pres">
      <dgm:prSet presAssocID="{3172827C-24EB-4AC3-89EC-2532A9335677}" presName="level" presStyleLbl="node1" presStyleIdx="1" presStyleCnt="3" custLinFactNeighborX="-5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AAC33-1799-4DEE-AB41-A8EEBD1B9A1D}" type="pres">
      <dgm:prSet presAssocID="{3172827C-24EB-4AC3-89EC-2532A93356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B639-E1B1-4553-B975-1589BE6C135D}" type="pres">
      <dgm:prSet presAssocID="{D0CCC160-AA76-4C02-B228-232A8134752B}" presName="Name8" presStyleCnt="0"/>
      <dgm:spPr/>
      <dgm:t>
        <a:bodyPr/>
        <a:lstStyle/>
        <a:p>
          <a:endParaRPr lang="ru-RU"/>
        </a:p>
      </dgm:t>
    </dgm:pt>
    <dgm:pt modelId="{E73B2CBA-82A7-4B9B-8A2A-22FEAD10CFC7}" type="pres">
      <dgm:prSet presAssocID="{D0CCC160-AA76-4C02-B228-232A8134752B}" presName="level" presStyleLbl="node1" presStyleIdx="2" presStyleCnt="3" custLinFactNeighborX="-5130" custLinFactNeighborY="-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2524-D50E-4EE0-8AEC-22C1BF1229D9}" type="pres">
      <dgm:prSet presAssocID="{D0CCC160-AA76-4C02-B228-232A813475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5E9A42-FD39-48A5-BA7C-808D50DEE8B0}" srcId="{4F7AFB3C-63BE-429B-AAC0-394808C51064}" destId="{9B6C6E6D-B369-4338-8EAC-FB503E1A4998}" srcOrd="0" destOrd="0" parTransId="{B928C2C4-4C55-4E99-9492-440B73F49207}" sibTransId="{16D23F27-A480-489F-86DE-28890A78B16D}"/>
    <dgm:cxn modelId="{74B912B7-E272-4520-8CE2-FA776AC31C55}" type="presOf" srcId="{9B6C6E6D-B369-4338-8EAC-FB503E1A4998}" destId="{155DB040-ACF5-402A-8535-CBB03EA20E34}" srcOrd="1" destOrd="0" presId="urn:microsoft.com/office/officeart/2005/8/layout/pyramid1"/>
    <dgm:cxn modelId="{C1EB6E3F-1A1E-49BD-9547-127AD537C182}" type="presOf" srcId="{3172827C-24EB-4AC3-89EC-2532A9335677}" destId="{3D510292-E4A4-42E0-9231-4CC3CE6CC39B}" srcOrd="0" destOrd="0" presId="urn:microsoft.com/office/officeart/2005/8/layout/pyramid1"/>
    <dgm:cxn modelId="{1CEDF506-24A1-439B-9B95-64A1F06E0986}" srcId="{4F7AFB3C-63BE-429B-AAC0-394808C51064}" destId="{D0CCC160-AA76-4C02-B228-232A8134752B}" srcOrd="2" destOrd="0" parTransId="{A1103129-F8FB-4024-BEFC-54D27E59474E}" sibTransId="{55D4E09D-115F-46B9-B484-81FE44168360}"/>
    <dgm:cxn modelId="{5EDC256A-016A-4644-BB96-94217EF11776}" type="presOf" srcId="{4F7AFB3C-63BE-429B-AAC0-394808C51064}" destId="{E32AAE2B-BA9C-47A1-90C4-AC183CA34834}" srcOrd="0" destOrd="0" presId="urn:microsoft.com/office/officeart/2005/8/layout/pyramid1"/>
    <dgm:cxn modelId="{357492C9-8C0C-4F02-9921-F5662DBF3EC0}" type="presOf" srcId="{3172827C-24EB-4AC3-89EC-2532A9335677}" destId="{866AAC33-1799-4DEE-AB41-A8EEBD1B9A1D}" srcOrd="1" destOrd="0" presId="urn:microsoft.com/office/officeart/2005/8/layout/pyramid1"/>
    <dgm:cxn modelId="{39A92D4E-10A0-407D-B2B5-CCC6EBFEC208}" srcId="{4F7AFB3C-63BE-429B-AAC0-394808C51064}" destId="{3172827C-24EB-4AC3-89EC-2532A9335677}" srcOrd="1" destOrd="0" parTransId="{FAE6A9C0-95DC-437E-8560-A26FDA372DDF}" sibTransId="{7A15D54F-1621-4D63-9228-5B7016A26FED}"/>
    <dgm:cxn modelId="{23DA5C3B-1B43-4B9B-9A68-19811924B91E}" type="presOf" srcId="{D0CCC160-AA76-4C02-B228-232A8134752B}" destId="{5A5B2524-D50E-4EE0-8AEC-22C1BF1229D9}" srcOrd="1" destOrd="0" presId="urn:microsoft.com/office/officeart/2005/8/layout/pyramid1"/>
    <dgm:cxn modelId="{492022DC-3F5C-4922-B62D-4A9D4740791C}" type="presOf" srcId="{D0CCC160-AA76-4C02-B228-232A8134752B}" destId="{E73B2CBA-82A7-4B9B-8A2A-22FEAD10CFC7}" srcOrd="0" destOrd="0" presId="urn:microsoft.com/office/officeart/2005/8/layout/pyramid1"/>
    <dgm:cxn modelId="{36B3D561-6308-4FA9-B09F-56203DC2640A}" type="presOf" srcId="{9B6C6E6D-B369-4338-8EAC-FB503E1A4998}" destId="{CDDFD935-C1C6-47FB-A5DD-D8BC97653986}" srcOrd="0" destOrd="0" presId="urn:microsoft.com/office/officeart/2005/8/layout/pyramid1"/>
    <dgm:cxn modelId="{A1A03F08-3803-4332-B96E-18C713A910DD}" type="presParOf" srcId="{E32AAE2B-BA9C-47A1-90C4-AC183CA34834}" destId="{79540120-2BF0-4D87-8CD4-F49969E66CB1}" srcOrd="0" destOrd="0" presId="urn:microsoft.com/office/officeart/2005/8/layout/pyramid1"/>
    <dgm:cxn modelId="{FAFD4B34-F251-4A50-9CF8-B9E13F8C375C}" type="presParOf" srcId="{79540120-2BF0-4D87-8CD4-F49969E66CB1}" destId="{CDDFD935-C1C6-47FB-A5DD-D8BC97653986}" srcOrd="0" destOrd="0" presId="urn:microsoft.com/office/officeart/2005/8/layout/pyramid1"/>
    <dgm:cxn modelId="{58FBA647-3E4B-4F2A-B784-12370507AF05}" type="presParOf" srcId="{79540120-2BF0-4D87-8CD4-F49969E66CB1}" destId="{155DB040-ACF5-402A-8535-CBB03EA20E34}" srcOrd="1" destOrd="0" presId="urn:microsoft.com/office/officeart/2005/8/layout/pyramid1"/>
    <dgm:cxn modelId="{2DF75CA6-CF8C-45B7-83EE-C7B5F5A8F5E3}" type="presParOf" srcId="{E32AAE2B-BA9C-47A1-90C4-AC183CA34834}" destId="{42D90105-1C56-4743-90C7-D6B75C9CE9F4}" srcOrd="1" destOrd="0" presId="urn:microsoft.com/office/officeart/2005/8/layout/pyramid1"/>
    <dgm:cxn modelId="{2AF72F93-D30E-49C7-AD17-F1809B31CB40}" type="presParOf" srcId="{42D90105-1C56-4743-90C7-D6B75C9CE9F4}" destId="{3D510292-E4A4-42E0-9231-4CC3CE6CC39B}" srcOrd="0" destOrd="0" presId="urn:microsoft.com/office/officeart/2005/8/layout/pyramid1"/>
    <dgm:cxn modelId="{6111FFED-BBB9-4DC9-B895-00A68A1575A0}" type="presParOf" srcId="{42D90105-1C56-4743-90C7-D6B75C9CE9F4}" destId="{866AAC33-1799-4DEE-AB41-A8EEBD1B9A1D}" srcOrd="1" destOrd="0" presId="urn:microsoft.com/office/officeart/2005/8/layout/pyramid1"/>
    <dgm:cxn modelId="{FAD84C24-852B-48F7-B094-B56FE9FCAA12}" type="presParOf" srcId="{E32AAE2B-BA9C-47A1-90C4-AC183CA34834}" destId="{C529B639-E1B1-4553-B975-1589BE6C135D}" srcOrd="2" destOrd="0" presId="urn:microsoft.com/office/officeart/2005/8/layout/pyramid1"/>
    <dgm:cxn modelId="{AF471A96-88B6-4232-A27C-C36AC554081C}" type="presParOf" srcId="{C529B639-E1B1-4553-B975-1589BE6C135D}" destId="{E73B2CBA-82A7-4B9B-8A2A-22FEAD10CFC7}" srcOrd="0" destOrd="0" presId="urn:microsoft.com/office/officeart/2005/8/layout/pyramid1"/>
    <dgm:cxn modelId="{211F1EE6-CF31-4A36-943D-A16814CE0354}" type="presParOf" srcId="{C529B639-E1B1-4553-B975-1589BE6C135D}" destId="{5A5B2524-D50E-4EE0-8AEC-22C1BF122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ОАО «Сухоложскцемент»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       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 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ООО «Староцементный завод»</a:t>
          </a:r>
          <a:endParaRPr lang="ru-RU" sz="2000" baseline="0" dirty="0">
            <a:solidFill>
              <a:schemeClr val="tx2">
                <a:lumMod val="75000"/>
              </a:schemeClr>
            </a:solidFill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ОАО «Сухоложский огнеупорный завод»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ООО «ФОРЭС»</a:t>
          </a:r>
          <a:endParaRPr lang="ru-RU" sz="2000" b="1" baseline="0" dirty="0">
            <a:solidFill>
              <a:schemeClr val="tx2">
                <a:lumMod val="75000"/>
              </a:schemeClr>
            </a:solidFill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АО «Сухоложское Литье»</a:t>
          </a:r>
          <a:endParaRPr lang="ru-RU" sz="2000" b="1" baseline="0" dirty="0">
            <a:solidFill>
              <a:schemeClr val="tx2">
                <a:lumMod val="75000"/>
              </a:schemeClr>
            </a:solidFill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66478" custLinFactNeighborX="-370" custLinFactNeighborY="-1351"/>
      <dgm:spPr/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ScaleX="121757" custLinFactNeighborX="-826" custLinFactNeighborY="-97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22093" custLinFactNeighborX="-388" custLinFactNeighborY="5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6FA82EDF-7BEA-45A0-A8D1-AD062DB6004B}" type="presOf" srcId="{CAA2D44A-E69F-42C0-ACB8-E153177EFD21}" destId="{1407F73B-CEC3-425F-AF03-F0C07C4E2059}" srcOrd="0" destOrd="0" presId="urn:microsoft.com/office/officeart/2005/8/layout/pyramid2"/>
    <dgm:cxn modelId="{7C6746FE-46E4-40E5-8D9F-201927F3F747}" type="presOf" srcId="{0237BCD8-2D58-42E4-B0DC-02F720ADCACA}" destId="{BDE2199E-1473-426F-A6A7-CEC986EDBA3A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478079B6-227E-4ACE-9C46-BDFB8615BDE7}" type="presOf" srcId="{598FA69B-F152-4353-8A12-A0EB8A38A551}" destId="{5B433258-E48C-412C-8CAF-5FB6B1D7011C}" srcOrd="0" destOrd="0" presId="urn:microsoft.com/office/officeart/2005/8/layout/pyramid2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FAFE15E5-089A-42F8-8271-8A821F0FC474}" type="presOf" srcId="{E664F0DC-94BA-4995-BD1A-7BE4D67DA8EB}" destId="{1713BBD1-4BE5-4D83-9072-34D7AB8A4EEC}" srcOrd="0" destOrd="0" presId="urn:microsoft.com/office/officeart/2005/8/layout/pyramid2"/>
    <dgm:cxn modelId="{A9CBC0DE-A518-404C-819A-3B2F3614D6AD}" type="presOf" srcId="{496089B1-692C-48F8-89D5-B9F16530D402}" destId="{ADA2E1D8-3ABE-4687-BCC5-4E41B5382FC5}" srcOrd="0" destOrd="0" presId="urn:microsoft.com/office/officeart/2005/8/layout/pyramid2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965C797A-0F85-40E1-B963-9008714836CB}" type="presOf" srcId="{65806BF6-B3BE-4ED2-A14E-599B1EC29988}" destId="{4AE3E91E-717D-4ACC-877C-C664195EF708}" srcOrd="0" destOrd="0" presId="urn:microsoft.com/office/officeart/2005/8/layout/pyramid2"/>
    <dgm:cxn modelId="{17669000-E957-433B-BAAA-819D4AB994A2}" type="presParOf" srcId="{5B433258-E48C-412C-8CAF-5FB6B1D7011C}" destId="{C8E35D9D-D3CF-4FA5-BA60-93F575565D6B}" srcOrd="0" destOrd="0" presId="urn:microsoft.com/office/officeart/2005/8/layout/pyramid2"/>
    <dgm:cxn modelId="{DE3E2A86-A4CC-47FD-A8CB-9EC077AA41C0}" type="presParOf" srcId="{5B433258-E48C-412C-8CAF-5FB6B1D7011C}" destId="{01715E57-1B5F-4A63-8D1F-64A32F5EC750}" srcOrd="1" destOrd="0" presId="urn:microsoft.com/office/officeart/2005/8/layout/pyramid2"/>
    <dgm:cxn modelId="{4B3B2D7A-8A53-49E3-B726-BB2F32444E8F}" type="presParOf" srcId="{01715E57-1B5F-4A63-8D1F-64A32F5EC750}" destId="{1407F73B-CEC3-425F-AF03-F0C07C4E2059}" srcOrd="0" destOrd="0" presId="urn:microsoft.com/office/officeart/2005/8/layout/pyramid2"/>
    <dgm:cxn modelId="{80B2898D-606D-411D-85D1-EED85622AB39}" type="presParOf" srcId="{01715E57-1B5F-4A63-8D1F-64A32F5EC750}" destId="{AB806DA4-3B49-44CB-8438-0F264B2CFE82}" srcOrd="1" destOrd="0" presId="urn:microsoft.com/office/officeart/2005/8/layout/pyramid2"/>
    <dgm:cxn modelId="{B0AE95E3-244A-4915-A610-EBC8CB2AA661}" type="presParOf" srcId="{01715E57-1B5F-4A63-8D1F-64A32F5EC750}" destId="{4AE3E91E-717D-4ACC-877C-C664195EF708}" srcOrd="2" destOrd="0" presId="urn:microsoft.com/office/officeart/2005/8/layout/pyramid2"/>
    <dgm:cxn modelId="{1EEB2C60-327C-4885-8111-4E708F2A6E65}" type="presParOf" srcId="{01715E57-1B5F-4A63-8D1F-64A32F5EC750}" destId="{3B93E403-998F-454D-945E-3AFA87391760}" srcOrd="3" destOrd="0" presId="urn:microsoft.com/office/officeart/2005/8/layout/pyramid2"/>
    <dgm:cxn modelId="{4D56A6EC-2DDA-443E-A073-9B1AA1619A1F}" type="presParOf" srcId="{01715E57-1B5F-4A63-8D1F-64A32F5EC750}" destId="{BDE2199E-1473-426F-A6A7-CEC986EDBA3A}" srcOrd="4" destOrd="0" presId="urn:microsoft.com/office/officeart/2005/8/layout/pyramid2"/>
    <dgm:cxn modelId="{CA0E2636-1D9C-4AD1-A55B-FC513B131C72}" type="presParOf" srcId="{01715E57-1B5F-4A63-8D1F-64A32F5EC750}" destId="{2F034AEA-00B6-4D22-95F1-9198FEEA833C}" srcOrd="5" destOrd="0" presId="urn:microsoft.com/office/officeart/2005/8/layout/pyramid2"/>
    <dgm:cxn modelId="{0F7D7EAE-80BC-46DE-8DC7-7E9A8AF08AC0}" type="presParOf" srcId="{01715E57-1B5F-4A63-8D1F-64A32F5EC750}" destId="{ADA2E1D8-3ABE-4687-BCC5-4E41B5382FC5}" srcOrd="6" destOrd="0" presId="urn:microsoft.com/office/officeart/2005/8/layout/pyramid2"/>
    <dgm:cxn modelId="{43574829-507C-4052-B930-038ACBE8568F}" type="presParOf" srcId="{01715E57-1B5F-4A63-8D1F-64A32F5EC750}" destId="{3222115F-ED5D-4533-91D8-B50D72259EA8}" srcOrd="7" destOrd="0" presId="urn:microsoft.com/office/officeart/2005/8/layout/pyramid2"/>
    <dgm:cxn modelId="{E06CB567-9FC8-42DE-8AE1-BC52DB7446B1}" type="presParOf" srcId="{01715E57-1B5F-4A63-8D1F-64A32F5EC750}" destId="{1713BBD1-4BE5-4D83-9072-34D7AB8A4EEC}" srcOrd="8" destOrd="0" presId="urn:microsoft.com/office/officeart/2005/8/layout/pyramid2"/>
    <dgm:cxn modelId="{C15C2B9F-8D4D-4B1B-971A-48D6FF04AAD9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rgbClr val="ED5113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gradFill rotWithShape="1">
          <a:gsLst>
            <a:gs pos="0">
              <a:schemeClr val="accent4">
                <a:tint val="45000"/>
                <a:satMod val="200000"/>
              </a:schemeClr>
            </a:gs>
            <a:gs pos="30000">
              <a:schemeClr val="accent4">
                <a:tint val="61000"/>
                <a:satMod val="200000"/>
              </a:schemeClr>
            </a:gs>
            <a:gs pos="45000">
              <a:schemeClr val="accent4">
                <a:tint val="66000"/>
                <a:satMod val="200000"/>
              </a:schemeClr>
            </a:gs>
            <a:gs pos="55000">
              <a:schemeClr val="accent4">
                <a:tint val="66000"/>
                <a:satMod val="200000"/>
              </a:schemeClr>
            </a:gs>
            <a:gs pos="73000">
              <a:schemeClr val="accent4">
                <a:tint val="61000"/>
                <a:satMod val="200000"/>
              </a:schemeClr>
            </a:gs>
            <a:gs pos="100000">
              <a:schemeClr val="accent4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Бюджетный кодекс Российской Федерации</a:t>
          </a:r>
          <a:endParaRPr lang="ru-RU" sz="2500" kern="1200" dirty="0"/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rgbClr val="C00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17662"/>
          <a:ext cx="1236269" cy="6898232"/>
        </a:xfrm>
        <a:prstGeom prst="round2SameRect">
          <a:avLst/>
        </a:prstGeom>
        <a:solidFill>
          <a:srgbClr val="FF7C80"/>
        </a:solidFill>
        <a:ln w="1905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Налоговый кодекс Российской Федерации</a:t>
          </a:r>
          <a:endParaRPr lang="ru-RU" sz="2500" kern="1200" dirty="0"/>
        </a:p>
      </dsp:txBody>
      <dsp:txXfrm rot="-5400000">
        <a:off x="1331367" y="1773669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3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rgbClr val="92D050"/>
        </a:solidFill>
        <a:ln w="1905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Нормативно правовые документы Свердловской области, решения Думы городского округа</a:t>
          </a:r>
          <a:endParaRPr lang="ru-RU" sz="2500" kern="1200" dirty="0"/>
        </a:p>
      </dsp:txBody>
      <dsp:txXfrm rot="-5400000">
        <a:off x="1331367" y="3484420"/>
        <a:ext cx="6837882" cy="11155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6EAE2-9D65-4FDB-A9C0-1ECC92CB9133}">
      <dsp:nvSpPr>
        <dsp:cNvPr id="0" name=""/>
        <dsp:cNvSpPr/>
      </dsp:nvSpPr>
      <dsp:spPr>
        <a:xfrm rot="5400000">
          <a:off x="474778" y="1888643"/>
          <a:ext cx="1653346" cy="259159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5C754D68-59CA-4A96-B23D-62F8B14D35B6}">
      <dsp:nvSpPr>
        <dsp:cNvPr id="0" name=""/>
        <dsp:cNvSpPr/>
      </dsp:nvSpPr>
      <dsp:spPr>
        <a:xfrm>
          <a:off x="432037" y="2847387"/>
          <a:ext cx="2098107" cy="1847481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</a:t>
          </a:r>
          <a:r>
            <a:rPr lang="ru-RU" sz="1500" b="1" kern="1200" dirty="0" smtClean="0">
              <a:solidFill>
                <a:schemeClr val="tx2">
                  <a:lumMod val="75000"/>
                </a:schemeClr>
              </a:solidFill>
            </a:rPr>
            <a:t>– </a:t>
          </a:r>
          <a:r>
            <a:rPr lang="ru-RU" sz="1500" kern="12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32037" y="2847387"/>
        <a:ext cx="2098107" cy="1847481"/>
      </dsp:txXfrm>
    </dsp:sp>
    <dsp:sp modelId="{B8B60EF9-00CC-4650-93D6-19E62B565F64}">
      <dsp:nvSpPr>
        <dsp:cNvPr id="0" name=""/>
        <dsp:cNvSpPr/>
      </dsp:nvSpPr>
      <dsp:spPr>
        <a:xfrm>
          <a:off x="2160988" y="1697847"/>
          <a:ext cx="441453" cy="441453"/>
        </a:xfrm>
        <a:prstGeom prst="triangle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2D7A526E-7A33-4E8A-8766-AA65D1CF9174}">
      <dsp:nvSpPr>
        <dsp:cNvPr id="0" name=""/>
        <dsp:cNvSpPr/>
      </dsp:nvSpPr>
      <dsp:spPr>
        <a:xfrm rot="5400000">
          <a:off x="3386973" y="1179880"/>
          <a:ext cx="1557469" cy="2591593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85EAB2FF-62E5-486E-931B-206E0880052C}">
      <dsp:nvSpPr>
        <dsp:cNvPr id="0" name=""/>
        <dsp:cNvSpPr/>
      </dsp:nvSpPr>
      <dsp:spPr>
        <a:xfrm>
          <a:off x="3240363" y="2127323"/>
          <a:ext cx="2187647" cy="205088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500" kern="12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240363" y="2127323"/>
        <a:ext cx="2187647" cy="2050888"/>
      </dsp:txXfrm>
    </dsp:sp>
    <dsp:sp modelId="{5909EC9D-7A05-47CF-8B7E-C86D0FD8DA89}">
      <dsp:nvSpPr>
        <dsp:cNvPr id="0" name=""/>
        <dsp:cNvSpPr/>
      </dsp:nvSpPr>
      <dsp:spPr>
        <a:xfrm>
          <a:off x="5025244" y="989084"/>
          <a:ext cx="441453" cy="441453"/>
        </a:xfrm>
        <a:prstGeom prst="triangle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F821AD84-9A41-48F7-A7DC-1AC11A86F6DA}">
      <dsp:nvSpPr>
        <dsp:cNvPr id="0" name=""/>
        <dsp:cNvSpPr/>
      </dsp:nvSpPr>
      <dsp:spPr>
        <a:xfrm rot="5400000">
          <a:off x="6251229" y="-25874"/>
          <a:ext cx="1557469" cy="2591593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195874D9-CB26-4CF1-BF65-66A655C7CCD9}">
      <dsp:nvSpPr>
        <dsp:cNvPr id="0" name=""/>
        <dsp:cNvSpPr/>
      </dsp:nvSpPr>
      <dsp:spPr>
        <a:xfrm>
          <a:off x="6118639" y="903172"/>
          <a:ext cx="2212776" cy="304487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БЮДЖЕТНЫЕ АССИГНОВАНИЯ</a:t>
          </a:r>
          <a:endParaRPr lang="ru-RU" sz="15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>
                  <a:lumMod val="75000"/>
                </a:schemeClr>
              </a:solidFill>
            </a:rPr>
            <a:t>-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118639" y="903172"/>
        <a:ext cx="2212776" cy="30448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F322A-778E-412E-AD06-CFF69F88E200}">
      <dsp:nvSpPr>
        <dsp:cNvPr id="0" name=""/>
        <dsp:cNvSpPr/>
      </dsp:nvSpPr>
      <dsp:spPr>
        <a:xfrm>
          <a:off x="4577059" y="243555"/>
          <a:ext cx="3487840" cy="1202628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905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3">
                  <a:lumMod val="75000"/>
                </a:schemeClr>
              </a:solidFill>
            </a:rPr>
            <a:t>Доходы</a:t>
          </a:r>
          <a:endParaRPr lang="ru-RU" sz="50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4635766" y="302262"/>
        <a:ext cx="3370426" cy="1085214"/>
      </dsp:txXfrm>
    </dsp:sp>
    <dsp:sp modelId="{9ACEE274-9A7E-4EF9-AFD8-06C88FDEB18D}">
      <dsp:nvSpPr>
        <dsp:cNvPr id="0" name=""/>
        <dsp:cNvSpPr/>
      </dsp:nvSpPr>
      <dsp:spPr>
        <a:xfrm>
          <a:off x="4530112" y="1728474"/>
          <a:ext cx="3534787" cy="1105051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905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1">
                  <a:lumMod val="75000"/>
                </a:schemeClr>
              </a:solidFill>
            </a:rPr>
            <a:t>    Расходы</a:t>
          </a:r>
          <a:endParaRPr lang="ru-RU" sz="5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584056" y="1782418"/>
        <a:ext cx="3426899" cy="997163"/>
      </dsp:txXfrm>
    </dsp:sp>
    <dsp:sp modelId="{332B9938-3F0A-4D2F-8536-B152D87C9DF2}">
      <dsp:nvSpPr>
        <dsp:cNvPr id="0" name=""/>
        <dsp:cNvSpPr/>
      </dsp:nvSpPr>
      <dsp:spPr>
        <a:xfrm>
          <a:off x="4438772" y="3121179"/>
          <a:ext cx="3626127" cy="1127292"/>
        </a:xfrm>
        <a:prstGeom prst="round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905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tx2">
                  <a:lumMod val="75000"/>
                </a:schemeClr>
              </a:solidFill>
            </a:rPr>
            <a:t>   Дефицит</a:t>
          </a:r>
          <a:endParaRPr lang="ru-RU" sz="5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493802" y="3176209"/>
        <a:ext cx="3516067" cy="1017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8613E-EC71-4213-8824-85046718EC95}">
      <dsp:nvSpPr>
        <dsp:cNvPr id="0" name=""/>
        <dsp:cNvSpPr/>
      </dsp:nvSpPr>
      <dsp:spPr>
        <a:xfrm>
          <a:off x="0" y="55377"/>
          <a:ext cx="8712968" cy="69982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Укрепление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 доходной части бюджета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89540"/>
        <a:ext cx="8644642" cy="631503"/>
      </dsp:txXfrm>
    </dsp:sp>
    <dsp:sp modelId="{1B6A543F-50E3-428E-8534-F6F38FDDAD25}">
      <dsp:nvSpPr>
        <dsp:cNvPr id="0" name=""/>
        <dsp:cNvSpPr/>
      </dsp:nvSpPr>
      <dsp:spPr>
        <a:xfrm>
          <a:off x="0" y="705257"/>
          <a:ext cx="8712968" cy="69982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Обеспечение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 сбалансированности и устойчивости бюджета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739420"/>
        <a:ext cx="8644642" cy="631503"/>
      </dsp:txXfrm>
    </dsp:sp>
    <dsp:sp modelId="{1DA50EFB-3DDA-40B8-A1D5-B1992807FB8A}">
      <dsp:nvSpPr>
        <dsp:cNvPr id="0" name=""/>
        <dsp:cNvSpPr/>
      </dsp:nvSpPr>
      <dsp:spPr>
        <a:xfrm>
          <a:off x="0" y="1417942"/>
          <a:ext cx="8712968" cy="69982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Повышение 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эффективности бюджетных расходов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1452105"/>
        <a:ext cx="8644642" cy="631503"/>
      </dsp:txXfrm>
    </dsp:sp>
    <dsp:sp modelId="{9837CEA0-E20C-4E2B-AE1E-26DCD2691399}">
      <dsp:nvSpPr>
        <dsp:cNvPr id="0" name=""/>
        <dsp:cNvSpPr/>
      </dsp:nvSpPr>
      <dsp:spPr>
        <a:xfrm>
          <a:off x="0" y="2134646"/>
          <a:ext cx="8712968" cy="69982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Реализация задач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, поставленных в указах Президента РФ от 07.05.2012 года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2168809"/>
        <a:ext cx="8644642" cy="631503"/>
      </dsp:txXfrm>
    </dsp:sp>
    <dsp:sp modelId="{A1C2D210-C735-4685-AEBC-0D934E0C7B99}">
      <dsp:nvSpPr>
        <dsp:cNvPr id="0" name=""/>
        <dsp:cNvSpPr/>
      </dsp:nvSpPr>
      <dsp:spPr>
        <a:xfrm>
          <a:off x="0" y="2845726"/>
          <a:ext cx="8712968" cy="69982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Исполнение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 социальных обязательств с одновременным повышением адресности решения социальных проблем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2879889"/>
        <a:ext cx="8644642" cy="631503"/>
      </dsp:txXfrm>
    </dsp:sp>
    <dsp:sp modelId="{75463B74-F6DA-44F5-A23F-45A59B559003}">
      <dsp:nvSpPr>
        <dsp:cNvPr id="0" name=""/>
        <dsp:cNvSpPr/>
      </dsp:nvSpPr>
      <dsp:spPr>
        <a:xfrm>
          <a:off x="0" y="3556805"/>
          <a:ext cx="8712968" cy="69982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Повышение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 качества предоставления муниципальных услуг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3590968"/>
        <a:ext cx="8644642" cy="631503"/>
      </dsp:txXfrm>
    </dsp:sp>
    <dsp:sp modelId="{D6C0C436-8CC5-45F5-BE31-CBE88426210A}">
      <dsp:nvSpPr>
        <dsp:cNvPr id="0" name=""/>
        <dsp:cNvSpPr/>
      </dsp:nvSpPr>
      <dsp:spPr>
        <a:xfrm>
          <a:off x="0" y="4267884"/>
          <a:ext cx="8712968" cy="69982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Прозрачность и открытость 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бюджета и бюджетного процесса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4302047"/>
        <a:ext cx="8644642" cy="631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0DEC2-83F9-472B-907C-A18B82D5D759}">
      <dsp:nvSpPr>
        <dsp:cNvPr id="0" name=""/>
        <dsp:cNvSpPr/>
      </dsp:nvSpPr>
      <dsp:spPr>
        <a:xfrm>
          <a:off x="0" y="54578"/>
          <a:ext cx="1800200" cy="64551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Дума городского округа</a:t>
          </a:r>
          <a:endParaRPr lang="ru-RU" sz="1600" kern="1200" dirty="0"/>
        </a:p>
      </dsp:txBody>
      <dsp:txXfrm>
        <a:off x="31511" y="86089"/>
        <a:ext cx="1737178" cy="5824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0DEC2-83F9-472B-907C-A18B82D5D759}">
      <dsp:nvSpPr>
        <dsp:cNvPr id="0" name=""/>
        <dsp:cNvSpPr/>
      </dsp:nvSpPr>
      <dsp:spPr>
        <a:xfrm>
          <a:off x="55480" y="0"/>
          <a:ext cx="1727047" cy="55692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Дума городского округа</a:t>
          </a:r>
          <a:endParaRPr lang="ru-RU" sz="1400" kern="1200" dirty="0"/>
        </a:p>
      </dsp:txBody>
      <dsp:txXfrm>
        <a:off x="82667" y="27187"/>
        <a:ext cx="1672673" cy="502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0"/>
          <a:ext cx="2425471" cy="7143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Администрация городского округа, Финансовое управление</a:t>
          </a:r>
          <a:endParaRPr lang="ru-RU" sz="1400" kern="1200" dirty="0"/>
        </a:p>
      </dsp:txBody>
      <dsp:txXfrm>
        <a:off x="34873" y="34873"/>
        <a:ext cx="2355725" cy="6446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35716"/>
          <a:ext cx="2496909" cy="7143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Администрация городского округа, Финансовое управление</a:t>
          </a:r>
          <a:endParaRPr lang="ru-RU" sz="1400" kern="1200" dirty="0"/>
        </a:p>
      </dsp:txBody>
      <dsp:txXfrm>
        <a:off x="34873" y="70589"/>
        <a:ext cx="2427163" cy="6446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77748" y="2060829"/>
          <a:ext cx="2480860" cy="2425298"/>
        </a:xfrm>
        <a:prstGeom prst="gear9">
          <a:avLst/>
        </a:prstGeom>
        <a:solidFill>
          <a:srgbClr val="A0528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Безвозмездные поступления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62,7%</a:t>
          </a:r>
          <a:endParaRPr lang="ru-RU" sz="1200" kern="1200" dirty="0"/>
        </a:p>
      </dsp:txBody>
      <dsp:txXfrm>
        <a:off x="6572359" y="2628943"/>
        <a:ext cx="1491638" cy="1246654"/>
      </dsp:txXfrm>
    </dsp:sp>
    <dsp:sp modelId="{116D36B4-4133-478A-B319-62D261878BFC}">
      <dsp:nvSpPr>
        <dsp:cNvPr id="0" name=""/>
        <dsp:cNvSpPr/>
      </dsp:nvSpPr>
      <dsp:spPr>
        <a:xfrm>
          <a:off x="3856550" y="1702560"/>
          <a:ext cx="2381013" cy="2371720"/>
        </a:xfrm>
        <a:prstGeom prst="gear6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Налоговые доходы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32,5%</a:t>
          </a:r>
          <a:endParaRPr lang="ru-RU" sz="1200" kern="1200" dirty="0"/>
        </a:p>
      </dsp:txBody>
      <dsp:txXfrm>
        <a:off x="4454988" y="2303256"/>
        <a:ext cx="1184137" cy="1170328"/>
      </dsp:txXfrm>
    </dsp:sp>
    <dsp:sp modelId="{7E8461A0-D54E-40A5-B0A1-709BB2578D82}">
      <dsp:nvSpPr>
        <dsp:cNvPr id="0" name=""/>
        <dsp:cNvSpPr/>
      </dsp:nvSpPr>
      <dsp:spPr>
        <a:xfrm rot="20700000">
          <a:off x="5915863" y="388452"/>
          <a:ext cx="1701929" cy="174148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Неналоговые доходы       4,8%</a:t>
          </a:r>
          <a:endParaRPr lang="ru-RU" sz="1200" kern="1200" dirty="0"/>
        </a:p>
      </dsp:txBody>
      <dsp:txXfrm rot="-20700000">
        <a:off x="6286800" y="772757"/>
        <a:ext cx="960055" cy="972876"/>
      </dsp:txXfrm>
    </dsp:sp>
    <dsp:sp modelId="{1CE40516-E506-441F-A0E6-E2386F1B2CC8}">
      <dsp:nvSpPr>
        <dsp:cNvPr id="0" name=""/>
        <dsp:cNvSpPr/>
      </dsp:nvSpPr>
      <dsp:spPr>
        <a:xfrm>
          <a:off x="6314506" y="771222"/>
          <a:ext cx="2521095" cy="2543891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>
          <a:off x="5298357" y="341254"/>
          <a:ext cx="2836071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>
          <a:off x="6006098" y="1416058"/>
          <a:ext cx="2756718" cy="271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FD935-C1C6-47FB-A5DD-D8BC97653986}">
      <dsp:nvSpPr>
        <dsp:cNvPr id="0" name=""/>
        <dsp:cNvSpPr/>
      </dsp:nvSpPr>
      <dsp:spPr>
        <a:xfrm>
          <a:off x="2622648" y="69127"/>
          <a:ext cx="2616290" cy="1728191"/>
        </a:xfrm>
        <a:prstGeom prst="trapezoid">
          <a:avLst>
            <a:gd name="adj" fmla="val 75694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Дотации 0,5%</a:t>
          </a:r>
          <a:endParaRPr lang="ru-RU" sz="2400" kern="1200" dirty="0"/>
        </a:p>
      </dsp:txBody>
      <dsp:txXfrm>
        <a:off x="2622648" y="69127"/>
        <a:ext cx="2616290" cy="1728191"/>
      </dsp:txXfrm>
    </dsp:sp>
    <dsp:sp modelId="{3D510292-E4A4-42E0-9231-4CC3CE6CC39B}">
      <dsp:nvSpPr>
        <dsp:cNvPr id="0" name=""/>
        <dsp:cNvSpPr/>
      </dsp:nvSpPr>
      <dsp:spPr>
        <a:xfrm>
          <a:off x="1279313" y="1728191"/>
          <a:ext cx="5232581" cy="1728191"/>
        </a:xfrm>
        <a:prstGeom prst="trapezoid">
          <a:avLst>
            <a:gd name="adj" fmla="val 75694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Субсидии</a:t>
          </a:r>
          <a:r>
            <a:rPr lang="ru-RU" sz="3500" kern="1200" dirty="0" smtClean="0"/>
            <a:t> 29,4%</a:t>
          </a:r>
          <a:endParaRPr lang="ru-RU" sz="3500" kern="1200" dirty="0"/>
        </a:p>
      </dsp:txBody>
      <dsp:txXfrm>
        <a:off x="2195015" y="1728191"/>
        <a:ext cx="3401177" cy="1728191"/>
      </dsp:txXfrm>
    </dsp:sp>
    <dsp:sp modelId="{E73B2CBA-82A7-4B9B-8A2A-22FEAD10CFC7}">
      <dsp:nvSpPr>
        <dsp:cNvPr id="0" name=""/>
        <dsp:cNvSpPr/>
      </dsp:nvSpPr>
      <dsp:spPr>
        <a:xfrm>
          <a:off x="0" y="3387256"/>
          <a:ext cx="7848871" cy="1728191"/>
        </a:xfrm>
        <a:prstGeom prst="trapezoid">
          <a:avLst>
            <a:gd name="adj" fmla="val 75694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Субвенции</a:t>
          </a:r>
          <a:r>
            <a:rPr lang="ru-RU" sz="3500" kern="1200" dirty="0" smtClean="0"/>
            <a:t> 70,1%</a:t>
          </a:r>
          <a:endParaRPr lang="ru-RU" sz="3500" kern="1200" dirty="0"/>
        </a:p>
      </dsp:txBody>
      <dsp:txXfrm>
        <a:off x="1373552" y="3387256"/>
        <a:ext cx="5101766" cy="17281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35D9D-D3CF-4FA5-BA60-93F575565D6B}">
      <dsp:nvSpPr>
        <dsp:cNvPr id="0" name=""/>
        <dsp:cNvSpPr/>
      </dsp:nvSpPr>
      <dsp:spPr>
        <a:xfrm rot="10800000">
          <a:off x="-439022" y="0"/>
          <a:ext cx="8870933" cy="532859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7F73B-CEC3-425F-AF03-F0C07C4E2059}">
      <dsp:nvSpPr>
        <dsp:cNvPr id="0" name=""/>
        <dsp:cNvSpPr/>
      </dsp:nvSpPr>
      <dsp:spPr>
        <a:xfrm>
          <a:off x="3591048" y="440924"/>
          <a:ext cx="4217156" cy="75765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ОАО «Сухоложскцемент»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                                    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 </a:t>
          </a:r>
          <a:endParaRPr lang="ru-RU" sz="12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28034" y="477910"/>
        <a:ext cx="4143184" cy="683687"/>
      </dsp:txXfrm>
    </dsp:sp>
    <dsp:sp modelId="{4AE3E91E-717D-4ACC-877C-C664195EF708}">
      <dsp:nvSpPr>
        <dsp:cNvPr id="0" name=""/>
        <dsp:cNvSpPr/>
      </dsp:nvSpPr>
      <dsp:spPr>
        <a:xfrm>
          <a:off x="3600400" y="1390845"/>
          <a:ext cx="4228794" cy="75765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ООО «Староцементный завод»</a:t>
          </a:r>
          <a:endParaRPr lang="ru-RU" sz="2000" kern="1200" baseline="0" dirty="0">
            <a:solidFill>
              <a:schemeClr val="tx2">
                <a:lumMod val="75000"/>
              </a:schemeClr>
            </a:solidFill>
          </a:endParaRPr>
        </a:p>
      </dsp:txBody>
      <dsp:txXfrm>
        <a:off x="3637386" y="1427831"/>
        <a:ext cx="4154822" cy="683687"/>
      </dsp:txXfrm>
    </dsp:sp>
    <dsp:sp modelId="{BDE2199E-1473-426F-A6A7-CEC986EDBA3A}">
      <dsp:nvSpPr>
        <dsp:cNvPr id="0" name=""/>
        <dsp:cNvSpPr/>
      </dsp:nvSpPr>
      <dsp:spPr>
        <a:xfrm>
          <a:off x="3637027" y="2238112"/>
          <a:ext cx="4182417" cy="75765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ОАО «Сухоложский огнеупорный завод»</a:t>
          </a:r>
        </a:p>
      </dsp:txBody>
      <dsp:txXfrm>
        <a:off x="3674013" y="2275098"/>
        <a:ext cx="4108445" cy="683687"/>
      </dsp:txXfrm>
    </dsp:sp>
    <dsp:sp modelId="{ADA2E1D8-3ABE-4687-BCC5-4E41B5382FC5}">
      <dsp:nvSpPr>
        <dsp:cNvPr id="0" name=""/>
        <dsp:cNvSpPr/>
      </dsp:nvSpPr>
      <dsp:spPr>
        <a:xfrm>
          <a:off x="3637027" y="3090479"/>
          <a:ext cx="4182417" cy="75765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ООО «ФОРЭС»</a:t>
          </a:r>
          <a:endParaRPr lang="ru-RU" sz="2000" b="1" kern="1200" baseline="0" dirty="0">
            <a:solidFill>
              <a:schemeClr val="tx2">
                <a:lumMod val="75000"/>
              </a:schemeClr>
            </a:solidFill>
          </a:endParaRPr>
        </a:p>
      </dsp:txBody>
      <dsp:txXfrm>
        <a:off x="3674013" y="3127465"/>
        <a:ext cx="4108445" cy="683687"/>
      </dsp:txXfrm>
    </dsp:sp>
    <dsp:sp modelId="{1713BBD1-4BE5-4D83-9072-34D7AB8A4EEC}">
      <dsp:nvSpPr>
        <dsp:cNvPr id="0" name=""/>
        <dsp:cNvSpPr/>
      </dsp:nvSpPr>
      <dsp:spPr>
        <a:xfrm>
          <a:off x="3637027" y="3942845"/>
          <a:ext cx="4182417" cy="75765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АО «Сухоложское Литье»</a:t>
          </a:r>
          <a:endParaRPr lang="ru-RU" sz="2000" b="1" kern="1200" baseline="0" dirty="0">
            <a:solidFill>
              <a:schemeClr val="tx2">
                <a:lumMod val="75000"/>
              </a:schemeClr>
            </a:solidFill>
          </a:endParaRPr>
        </a:p>
      </dsp:txBody>
      <dsp:txXfrm>
        <a:off x="3674013" y="3979831"/>
        <a:ext cx="4108445" cy="683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0.33131</cdr:x>
      <cdr:y>0.40909</cdr:y>
    </cdr:from>
    <cdr:to>
      <cdr:x>0.63762</cdr:x>
      <cdr:y>0.56061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648121" y="1944216"/>
          <a:ext cx="2448272" cy="720080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1 341 946,8 тыс. руб.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(97,4 %)</a:t>
          </a:r>
          <a:endParaRPr lang="ru-RU" sz="18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0.74154</cdr:x>
      <cdr:y>0.09091</cdr:y>
    </cdr:from>
    <cdr:to>
      <cdr:x>0.97395</cdr:x>
      <cdr:y>0.22727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5927058" y="432048"/>
          <a:ext cx="1857646" cy="648072"/>
        </a:xfrm>
        <a:prstGeom xmlns:a="http://schemas.openxmlformats.org/drawingml/2006/main" prst="wedgeRoundRectCallout">
          <a:avLst>
            <a:gd name="adj1" fmla="val -30754"/>
            <a:gd name="adj2" fmla="val 94834"/>
            <a:gd name="adj3" fmla="val 16667"/>
          </a:avLst>
        </a:prstGeom>
        <a:solidFill xmlns:a="http://schemas.openxmlformats.org/drawingml/2006/main">
          <a:srgbClr val="FF7C80"/>
        </a:solidFill>
        <a:ln xmlns:a="http://schemas.openxmlformats.org/drawingml/2006/main">
          <a:solidFill>
            <a:srgbClr val="66CC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35 266,8 тыс. руб.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(2,6%)</a:t>
          </a:r>
          <a:endParaRPr lang="ru-RU" sz="16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0.70865</cdr:x>
      <cdr:y>0.04234</cdr:y>
    </cdr:from>
    <cdr:to>
      <cdr:x>0.97366</cdr:x>
      <cdr:y>0.23387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584253" y="222869"/>
          <a:ext cx="2088232" cy="1008112"/>
        </a:xfrm>
        <a:prstGeom xmlns:a="http://schemas.openxmlformats.org/drawingml/2006/main" prst="wedgeRoundRectCallout">
          <a:avLst>
            <a:gd name="adj1" fmla="val -34973"/>
            <a:gd name="adj2" fmla="val 66279"/>
            <a:gd name="adj3" fmla="val 16667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Жилищное хозяйство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(17%)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0.04158</cdr:x>
      <cdr:y>0.04234</cdr:y>
    </cdr:from>
    <cdr:to>
      <cdr:x>0.29745</cdr:x>
      <cdr:y>0.22019</cdr:y>
    </cdr:to>
    <cdr:sp macro="" textlink="">
      <cdr:nvSpPr>
        <cdr:cNvPr id="7" name="Скругленная прямоугольная выноска 6"/>
        <cdr:cNvSpPr/>
      </cdr:nvSpPr>
      <cdr:spPr>
        <a:xfrm xmlns:a="http://schemas.openxmlformats.org/drawingml/2006/main">
          <a:off x="327669" y="222869"/>
          <a:ext cx="2016224" cy="936104"/>
        </a:xfrm>
        <a:prstGeom xmlns:a="http://schemas.openxmlformats.org/drawingml/2006/main" prst="wedgeRoundRectCallout">
          <a:avLst>
            <a:gd name="adj1" fmla="val 38750"/>
            <a:gd name="adj2" fmla="val 69283"/>
            <a:gd name="adj3" fmla="val 16667"/>
          </a:avLst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ЖКХ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(16%)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0.04803</cdr:x>
      <cdr:y>0.05199</cdr:y>
    </cdr:from>
    <cdr:to>
      <cdr:x>0.30389</cdr:x>
      <cdr:y>0.22985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378469" y="273669"/>
          <a:ext cx="2016224" cy="936104"/>
        </a:xfrm>
        <a:prstGeom xmlns:a="http://schemas.openxmlformats.org/drawingml/2006/main" prst="wedgeRoundRectCallout">
          <a:avLst>
            <a:gd name="adj1" fmla="val 38750"/>
            <a:gd name="adj2" fmla="val 69283"/>
            <a:gd name="adj3" fmla="val 16667"/>
          </a:avLst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ЖКХ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(13,4%)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0.733</cdr:x>
      <cdr:y>0.82135</cdr:y>
    </cdr:from>
    <cdr:to>
      <cdr:x>0.98886</cdr:x>
      <cdr:y>0.98552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5776106" y="4323108"/>
          <a:ext cx="2016224" cy="864096"/>
        </a:xfrm>
        <a:prstGeom xmlns:a="http://schemas.openxmlformats.org/drawingml/2006/main" prst="wedgeRoundRectCallout">
          <a:avLst>
            <a:gd name="adj1" fmla="val -42453"/>
            <a:gd name="adj2" fmla="val -72838"/>
            <a:gd name="adj3" fmla="val 16667"/>
          </a:avLst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Коммунальное хозяйство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(39,6%)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0.02024</cdr:x>
      <cdr:y>0.80767</cdr:y>
    </cdr:from>
    <cdr:to>
      <cdr:x>0.2761</cdr:x>
      <cdr:y>0.98552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159482" y="4251100"/>
          <a:ext cx="2016224" cy="936104"/>
        </a:xfrm>
        <a:prstGeom xmlns:a="http://schemas.openxmlformats.org/drawingml/2006/main" prst="wedgeRoundRectCallout">
          <a:avLst>
            <a:gd name="adj1" fmla="val 41584"/>
            <a:gd name="adj2" fmla="val -72152"/>
            <a:gd name="adj3" fmla="val 16667"/>
          </a:avLst>
        </a:prstGeom>
        <a:solidFill xmlns:a="http://schemas.openxmlformats.org/drawingml/2006/main">
          <a:schemeClr val="accent6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(30,0%)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0.02885</cdr:x>
      <cdr:y>0.73386</cdr:y>
    </cdr:from>
    <cdr:to>
      <cdr:x>1</cdr:x>
      <cdr:y>0.84155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24362" y="3573998"/>
          <a:ext cx="7552501" cy="5244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</a:t>
          </a:r>
          <a:r>
            <a:rPr lang="ru-RU" sz="1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01.01.2015 г.      На 01.01.2016 г.     На 01.01.2017 г.    На 01.01.2018 г.    На 01.01.2019 г.     На 01.01.2020 г.</a:t>
          </a:r>
          <a:endParaRPr lang="ru-RU" sz="10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01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68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010" y="868468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298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1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610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63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60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4117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96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31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2977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725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89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7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669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6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7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6"/>
          <a:lstStyle>
            <a:lvl1pPr marL="0" marR="45715" indent="0" algn="r">
              <a:buNone/>
              <a:defRPr>
                <a:solidFill>
                  <a:schemeClr val="tx1"/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C424-D79D-49F7-9E10-8E3DD0490E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0A9D-C242-45B8-86DB-E9AE31512A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E0CB-8524-459D-8410-F00104AF27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1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31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31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31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92F9A-6A6D-4C9D-A14A-85B084FBF5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1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31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31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31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1"/>
            <a:ext cx="4013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1981201"/>
            <a:ext cx="4013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31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31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31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C09D-54A4-4B81-8880-88ED7BD77C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2DEE-43D5-4E08-8E63-9FAAD07B0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5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C9D6-6ED0-4052-B6B6-BBF997A9FA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3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3" y="2704665"/>
            <a:ext cx="7772400" cy="1509712"/>
          </a:xfrm>
        </p:spPr>
        <p:txBody>
          <a:bodyPr lIns="45715" rIns="45715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4BC2-D8B2-48E8-AD50-8B1F032F2B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F4B3-421E-4C36-8357-6A650F0612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9"/>
            <a:ext cx="4040188" cy="659352"/>
          </a:xfrm>
        </p:spPr>
        <p:txBody>
          <a:bodyPr lIns="45715" tIns="0" rIns="45715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1" y="1859761"/>
            <a:ext cx="4041775" cy="654843"/>
          </a:xfrm>
        </p:spPr>
        <p:txBody>
          <a:bodyPr lIns="45715" tIns="0" rIns="45715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D0105-0020-44A5-9309-7FB64B4E01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6F88-ACEF-4833-8AD5-C6A1B5CD44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F38B-A780-459E-96CC-EA2D90CF81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5"/>
            <a:ext cx="27432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6" rIns="18286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3FAC-1AAD-4E31-BD44-9978B3C701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6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81" y="5359407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1" y="621983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177000"/>
            <a:ext cx="2212848" cy="1582621"/>
          </a:xfrm>
        </p:spPr>
        <p:txBody>
          <a:bodyPr lIns="45715" rIns="45715" bIns="45715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2828785"/>
            <a:ext cx="2209800" cy="2179320"/>
          </a:xfrm>
        </p:spPr>
        <p:txBody>
          <a:bodyPr lIns="64001" rIns="45715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7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87F61-09D0-4B32-BAB9-D4E5F37B0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935"/>
            <a:ext cx="9163051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935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6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16A05DC-CD9F-472A-8F3F-7C4FA97D54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49" y="203201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3" r:id="rId9"/>
    <p:sldLayoutId id="2147484011" r:id="rId10"/>
    <p:sldLayoutId id="2147484012" r:id="rId11"/>
    <p:sldLayoutId id="2147484014" r:id="rId12"/>
    <p:sldLayoutId id="2147484015" r:id="rId13"/>
    <p:sldLayoutId id="2147484016" r:id="rId14"/>
    <p:sldLayoutId id="214748401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30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458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61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22" indent="-273022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97" indent="-24603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indent="-24603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327" indent="-209528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937" indent="-209528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180" indent="-21029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41" indent="-18286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32" indent="-182861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24" indent="-18286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24.wmf"/><Relationship Id="rId4" Type="http://schemas.openxmlformats.org/officeDocument/2006/relationships/diagramData" Target="../diagrams/data7.xml"/><Relationship Id="rId9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w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Excel_97-2003_Worksheet2.xls"/><Relationship Id="rId5" Type="http://schemas.openxmlformats.org/officeDocument/2006/relationships/oleObject" Target="../embeddings/oleObject2.bin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wmf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wmf"/><Relationship Id="rId7" Type="http://schemas.openxmlformats.org/officeDocument/2006/relationships/image" Target="../media/image31.png"/><Relationship Id="rId12" Type="http://schemas.openxmlformats.org/officeDocument/2006/relationships/image" Target="../media/image3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wmf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6" name="Picture 24" descr="Россия - Сухой Лог. Фото №3 - Вид с вертолё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220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31" y="692696"/>
            <a:ext cx="6480720" cy="129614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Думы городского округа Сухой Лог «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бюджета городского округа Сухой Лог на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и плановый период 2018-2019 годов»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60648"/>
            <a:ext cx="15134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9431" y="2420888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БЮДЖЕТ ДЛЯ ГРАЖДАН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863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268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49211" y="633984"/>
            <a:ext cx="8072495" cy="7078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ОСНОВНЫЕ ЭТАПЫ СОСТАВЛЕНИЯ ПРОЕКТА БЮДЖЕТА ГОРОДСКОГО ОКРУГА СУХОЙ ЛОГ: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1740" y="1527401"/>
            <a:ext cx="7071049" cy="18701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основных подходов к формированию бюджета городского округа Сухой Лог;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Предварительный прогноз поступления администрируемых доходов в бюджет;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 социально-экономического развития городского округа Сухой Лог;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отделов, КУМИ и управлений Администрации городского округа Сухой Лог по   подготовке и обоснованию бюджетных проектировок;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проекта решения Думы городского округа Сухой Лог «Об утверждении бюджета городского округа Сухой Лог на очередной финансовый год».</a:t>
            </a:r>
          </a:p>
          <a:p>
            <a:pPr marL="285750" indent="-285750" algn="just">
              <a:buFontTx/>
              <a:buChar char="-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5455" y="3645025"/>
            <a:ext cx="7071049" cy="13357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публичных слушаний по проекту бюджета городского округа Сухой Лог на очередной финансовый год с участием граждан города;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Проведение экспертизы проекта бюджета городского округа Счетной палатой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Предварительное рассмотрение проекта бюджета думской комиссией по экономической политике, бюджету, финансам и налогам.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5455" y="5229200"/>
            <a:ext cx="7057332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D60093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бюджета: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Утверждение депутатами Думы городского округа проекта решения об утверждении бюджета городского округа Сухой Лог на очередной финансовый год в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чтении;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депутатами Думы городского округа проекта решения об утверждении бюджета городского округа Сухой Лог на очередной финансовый год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чтении.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5007" y="2291457"/>
            <a:ext cx="534967" cy="3420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061" y="4132883"/>
            <a:ext cx="534963" cy="3600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007" y="5692851"/>
            <a:ext cx="534967" cy="3688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1" y="857238"/>
            <a:ext cx="7358115" cy="954097"/>
          </a:xfrm>
          <a:prstGeom prst="rect">
            <a:avLst/>
          </a:prstGeom>
          <a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определенный период</a:t>
            </a: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6" y="2301878"/>
            <a:ext cx="2797175" cy="3246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428600" y="2214556"/>
            <a:ext cx="2678113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Доходы 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15075" y="2214556"/>
            <a:ext cx="2714644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Расходы</a:t>
            </a:r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 rot="2558756">
            <a:off x="2583012" y="3360413"/>
            <a:ext cx="1493837" cy="826667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</a:rPr>
              <a:t>доходы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 rot="18919003">
            <a:off x="4986893" y="3328042"/>
            <a:ext cx="1587500" cy="857900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</a:rPr>
              <a:t>расходы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19" y="5643584"/>
            <a:ext cx="6986885" cy="954097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4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539552" y="1214686"/>
            <a:ext cx="81369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470325" y="1268760"/>
            <a:ext cx="739839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89327" y="1268761"/>
            <a:ext cx="0" cy="94737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092280" y="1268760"/>
            <a:ext cx="576064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95028" y="1881040"/>
            <a:ext cx="1655851" cy="48340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семьи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66331" y="2294875"/>
            <a:ext cx="2560184" cy="774086"/>
          </a:xfrm>
          <a:prstGeom prst="rect">
            <a:avLst/>
          </a:prstGeom>
          <a:solidFill>
            <a:srgbClr val="66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публично-правовых образований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4299" y="1916832"/>
            <a:ext cx="1938312" cy="54006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Бюджет организаций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4514" name="Picture 2" descr="C:\Users\Наталья Константинов\AppData\Local\Microsoft\Windows\Temporary Internet Files\Content.IE5\H7G8PFJM\famili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7" y="2400235"/>
            <a:ext cx="1603896" cy="1603896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4516" name="Picture 4" descr="C:\Users\Наталья Константинов\AppData\Local\Microsoft\Windows\Temporary Internet Files\Content.IE5\UCUIBNLN\Kollegiya_30-07-13-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21" y="2492039"/>
            <a:ext cx="1913035" cy="1274559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cxnSp>
        <p:nvCxnSpPr>
          <p:cNvPr id="16" name="Прямая соединительная линия 15"/>
          <p:cNvCxnSpPr/>
          <p:nvPr/>
        </p:nvCxnSpPr>
        <p:spPr>
          <a:xfrm>
            <a:off x="3048211" y="3202183"/>
            <a:ext cx="27363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18751" y="3294844"/>
            <a:ext cx="6475" cy="78222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540020" y="3282464"/>
            <a:ext cx="706147" cy="7946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68491" y="3291964"/>
            <a:ext cx="885936" cy="7851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67" y="4164961"/>
            <a:ext cx="2538349" cy="1339088"/>
          </a:xfrm>
          <a:prstGeom prst="rect">
            <a:avLst/>
          </a:prstGeo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38137" y="5601710"/>
            <a:ext cx="2433427" cy="9236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Российской Федерации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02975" y="5625007"/>
            <a:ext cx="2952327" cy="900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Субъектов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(Областной бюджет  Свердловской области)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31024" y="5590823"/>
            <a:ext cx="2433427" cy="934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Муниципальных образований 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(местные бюджеты – бюджет городского округа Сухой  Лог)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164961"/>
            <a:ext cx="2402483" cy="1348652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29" y="4169743"/>
            <a:ext cx="2218183" cy="1334306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19672" y="629793"/>
            <a:ext cx="6048672" cy="559792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Какие бывают БЮДЖЕТЫ?</a:t>
            </a:r>
          </a:p>
        </p:txBody>
      </p:sp>
    </p:spTree>
    <p:extLst>
      <p:ext uri="{BB962C8B-B14F-4D97-AF65-F5344CB8AC3E}">
        <p14:creationId xmlns:p14="http://schemas.microsoft.com/office/powerpoint/2010/main" val="3680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285730"/>
            <a:ext cx="8305800" cy="13573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Бюджетный процесс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6317" y="1857368"/>
            <a:ext cx="3000396" cy="6429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Составление проекта бюджета очередного года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3075" y="2643183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Рассмотрение проекта бюджета очередного года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7" y="3357564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Утверждение проекта очередного года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7" y="4071946"/>
            <a:ext cx="3000396" cy="5000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Исполнение бюджета в текущем году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7" y="4714885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Формирование отчета об исполнении бюджета предыдущего года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3648" y="1000109"/>
            <a:ext cx="6811691" cy="64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i="1" dirty="0"/>
              <a:t>Бюджетный процесс </a:t>
            </a:r>
            <a:r>
              <a:rPr lang="ru-RU" b="1" i="1" dirty="0" smtClean="0"/>
              <a:t>– </a:t>
            </a:r>
          </a:p>
          <a:p>
            <a:pPr algn="ctr"/>
            <a:r>
              <a:rPr lang="ru-RU" b="1" i="1" dirty="0" smtClean="0"/>
              <a:t>ежегодное </a:t>
            </a:r>
            <a:r>
              <a:rPr lang="ru-RU" b="1" i="1" dirty="0"/>
              <a:t>формирование и исполнение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7" y="5643580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b="1" i="1" dirty="0"/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715585607"/>
              </p:ext>
            </p:extLst>
          </p:nvPr>
        </p:nvGraphicFramePr>
        <p:xfrm>
          <a:off x="2339752" y="2928936"/>
          <a:ext cx="180020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08367359"/>
              </p:ext>
            </p:extLst>
          </p:nvPr>
        </p:nvGraphicFramePr>
        <p:xfrm>
          <a:off x="2357424" y="5715017"/>
          <a:ext cx="1838008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24482618"/>
              </p:ext>
            </p:extLst>
          </p:nvPr>
        </p:nvGraphicFramePr>
        <p:xfrm>
          <a:off x="1714480" y="4714884"/>
          <a:ext cx="2425472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357695920"/>
              </p:ext>
            </p:extLst>
          </p:nvPr>
        </p:nvGraphicFramePr>
        <p:xfrm>
          <a:off x="1643044" y="1857370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6" name="Выгнутая вправо стрелка 15"/>
          <p:cNvSpPr/>
          <p:nvPr/>
        </p:nvSpPr>
        <p:spPr>
          <a:xfrm>
            <a:off x="7858149" y="2071680"/>
            <a:ext cx="357191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7858149" y="3643315"/>
            <a:ext cx="357191" cy="714380"/>
          </a:xfrm>
          <a:prstGeom prst="curvedLeftArrow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7858149" y="4429135"/>
            <a:ext cx="357191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7858149" y="5214956"/>
            <a:ext cx="357191" cy="928695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858149" y="2857498"/>
            <a:ext cx="357191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256332" y="1893631"/>
            <a:ext cx="512592" cy="57041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4256333" y="2895599"/>
            <a:ext cx="529984" cy="78923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282238" y="4791105"/>
            <a:ext cx="486687" cy="595301"/>
          </a:xfrm>
          <a:prstGeom prst="rightArrow">
            <a:avLst>
              <a:gd name="adj1" fmla="val 50000"/>
              <a:gd name="adj2" fmla="val 4299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4292008" y="5715019"/>
            <a:ext cx="476917" cy="571502"/>
          </a:xfrm>
          <a:prstGeom prst="rightArrow">
            <a:avLst>
              <a:gd name="adj1" fmla="val 50000"/>
              <a:gd name="adj2" fmla="val 4555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pic>
        <p:nvPicPr>
          <p:cNvPr id="25" name="Picture 18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ГРАЖДАНИН, его участие в бюджетном процессе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1268760"/>
            <a:ext cx="849694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79115" y="1281361"/>
            <a:ext cx="84249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30016" y="1696641"/>
            <a:ext cx="4752528" cy="792088"/>
          </a:xfrm>
          <a:prstGeom prst="downArrow">
            <a:avLst/>
          </a:prstGeom>
          <a:solidFill>
            <a:srgbClr val="F7E9F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ГРАЖДАНИН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как налогоплательщик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867" y="2573472"/>
            <a:ext cx="2500267" cy="16668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Стрелка вниз 9"/>
          <p:cNvSpPr/>
          <p:nvPr/>
        </p:nvSpPr>
        <p:spPr>
          <a:xfrm>
            <a:off x="1835696" y="4509120"/>
            <a:ext cx="5472608" cy="1008112"/>
          </a:xfrm>
          <a:prstGeom prst="downArrow">
            <a:avLst/>
          </a:prstGeom>
          <a:solidFill>
            <a:srgbClr val="F7E9F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ГРАЖДАНИН</a:t>
            </a:r>
            <a:endParaRPr lang="ru-RU" sz="15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как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получатель социальных гарантий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9115" y="5589240"/>
            <a:ext cx="856895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Расходная часть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бюджета -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получает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социальные гарантии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(образование, ЖКХ, культура, физическая культура и спорт, социальные льготы и другие направления социальных гарантий населению)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857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174882" y="483321"/>
            <a:ext cx="5370511" cy="710804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291B7F"/>
                </a:solidFill>
                <a:latin typeface="+mn-lt"/>
              </a:rPr>
              <a:t>Доходы бюджета</a:t>
            </a: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6" y="1527179"/>
            <a:ext cx="2847975" cy="746125"/>
          </a:xfrm>
        </p:spPr>
        <p:txBody>
          <a:bodyPr/>
          <a:lstStyle/>
          <a:p>
            <a:pPr marR="0" eaLnBrk="1" hangingPunct="1"/>
            <a:r>
              <a:rPr lang="ru-RU" altLang="ru-RU" sz="2000" dirty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3342" y="3751270"/>
            <a:ext cx="2213279" cy="248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Платежи от предоставления  казенными учреждениями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3751266"/>
            <a:ext cx="2255989" cy="22700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Поступления от других бюджетов бюджетной системы (межбюджетные трансферты), а также поступления  от физических и юридических лиц, в том числе добровольные пожертвования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4" y="3751270"/>
            <a:ext cx="2134020" cy="22700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884368" y="2565406"/>
            <a:ext cx="935037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28336" y="2565406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823077" y="2565404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1416051"/>
            <a:ext cx="2255989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03341" y="1416051"/>
            <a:ext cx="2208715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08102" y="1416051"/>
            <a:ext cx="211177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Налоговые доходы</a:t>
            </a: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57409" name="SapphireHiddenControl" r:id="rId2" imgW="6124680" imgH="4067280"/>
        </mc:Choice>
        <mc:Fallback>
          <p:control name="SapphireHiddenControl" r:id="rId2" imgW="61246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4288" y="0"/>
                  <a:ext cx="6127751" cy="4068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624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07883" y="576896"/>
            <a:ext cx="8214256" cy="136815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  <a:t>Безвозмездные поступления</a:t>
            </a:r>
            <a:b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</a:b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трансферты - средства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</a:t>
            </a: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бюджетной системы Российской Федерации другому бюджету бюджетной системы Российской Федерации</a:t>
            </a:r>
            <a:b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 smtClean="0">
              <a:solidFill>
                <a:srgbClr val="291B7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4" y="1527176"/>
            <a:ext cx="2847975" cy="746125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234912"/>
            <a:ext cx="2589048" cy="3302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межбюджетные </a:t>
            </a:r>
            <a:r>
              <a:rPr lang="ru-RU" sz="1500" dirty="0">
                <a:solidFill>
                  <a:srgbClr val="000000"/>
                </a:solidFill>
              </a:rPr>
              <a:t>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259716"/>
            <a:ext cx="2813656" cy="3277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межбюджетные </a:t>
            </a:r>
            <a:r>
              <a:rPr lang="ru-RU" sz="1400" dirty="0" smtClean="0">
                <a:solidFill>
                  <a:srgbClr val="000000"/>
                </a:solidFill>
              </a:rPr>
              <a:t>трансферты</a:t>
            </a:r>
            <a:r>
              <a:rPr lang="ru-RU" sz="1400" dirty="0">
                <a:solidFill>
                  <a:srgbClr val="000000"/>
                </a:solidFill>
              </a:rPr>
              <a:t>, предоставляемые местным бюджетам в целях финансового обеспечения </a:t>
            </a:r>
            <a:r>
              <a:rPr lang="ru-RU" sz="1400" dirty="0" smtClean="0">
                <a:solidFill>
                  <a:srgbClr val="000000"/>
                </a:solidFill>
              </a:rPr>
              <a:t>расходных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 обязательств  муниципальных </a:t>
            </a:r>
            <a:r>
              <a:rPr lang="ru-RU" sz="1400" dirty="0">
                <a:solidFill>
                  <a:srgbClr val="000000"/>
                </a:solidFill>
              </a:rPr>
              <a:t>образований, возникающих при выполнении государственных полномочий Российской </a:t>
            </a:r>
            <a:r>
              <a:rPr lang="ru-RU" sz="1400" dirty="0" smtClean="0">
                <a:solidFill>
                  <a:srgbClr val="000000"/>
                </a:solidFill>
              </a:rPr>
              <a:t>Феде-рации</a:t>
            </a:r>
            <a:r>
              <a:rPr lang="ru-RU" sz="1400" dirty="0">
                <a:solidFill>
                  <a:srgbClr val="000000"/>
                </a:solidFill>
              </a:rPr>
              <a:t>, субъектов </a:t>
            </a:r>
            <a:r>
              <a:rPr lang="ru-RU" sz="1400" dirty="0" smtClean="0">
                <a:solidFill>
                  <a:srgbClr val="000000"/>
                </a:solidFill>
              </a:rPr>
              <a:t>РФ, </a:t>
            </a:r>
            <a:r>
              <a:rPr lang="ru-RU" sz="1400" dirty="0">
                <a:solidFill>
                  <a:srgbClr val="000000"/>
                </a:solidFill>
              </a:rPr>
              <a:t>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6946" y="3259716"/>
            <a:ext cx="2514895" cy="3277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000000"/>
                </a:solidFill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16844" y="2564904"/>
            <a:ext cx="935037" cy="65183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69621" y="2564903"/>
            <a:ext cx="863600" cy="62321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71567" y="2564903"/>
            <a:ext cx="863600" cy="6232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161" y="1916832"/>
            <a:ext cx="2836239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Субвенции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8" y="1916832"/>
            <a:ext cx="2592287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Субсидии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916832"/>
            <a:ext cx="25202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Дотации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59457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56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9553" y="343248"/>
            <a:ext cx="8229600" cy="853504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Доля доходов в бюджете на 2017 год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438958"/>
              </p:ext>
            </p:extLst>
          </p:nvPr>
        </p:nvGraphicFramePr>
        <p:xfrm>
          <a:off x="285720" y="1052736"/>
          <a:ext cx="864399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449944"/>
              </p:ext>
            </p:extLst>
          </p:nvPr>
        </p:nvGraphicFramePr>
        <p:xfrm>
          <a:off x="179512" y="908720"/>
          <a:ext cx="3888432" cy="574956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34775"/>
                <a:gridCol w="1653657"/>
              </a:tblGrid>
              <a:tr h="2029983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sz="1800" dirty="0" smtClean="0"/>
                        <a:t>Доходы бюджета 2017 год</a:t>
                      </a:r>
                    </a:p>
                    <a:p>
                      <a:pPr lvl="1"/>
                      <a:r>
                        <a:rPr lang="ru-RU" sz="1800" dirty="0" smtClean="0"/>
                        <a:t> </a:t>
                      </a:r>
                    </a:p>
                    <a:p>
                      <a:pPr lvl="1"/>
                      <a:r>
                        <a:rPr lang="ru-RU" sz="1800" dirty="0" smtClean="0"/>
                        <a:t>ВСЕГО:</a:t>
                      </a:r>
                      <a:r>
                        <a:rPr lang="ru-RU" sz="1800" baseline="0" dirty="0" smtClean="0"/>
                        <a:t>    </a:t>
                      </a:r>
                      <a:r>
                        <a:rPr lang="ru-RU" sz="2000" baseline="0" dirty="0" smtClean="0"/>
                        <a:t>1 353 075   </a:t>
                      </a:r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79400">
                <a:tc>
                  <a:txBody>
                    <a:bodyPr/>
                    <a:lstStyle/>
                    <a:p>
                      <a:pPr lvl="1"/>
                      <a:r>
                        <a:rPr lang="ru-RU" sz="1800" dirty="0" smtClean="0"/>
                        <a:t>Налоговые доходы</a:t>
                      </a:r>
                      <a:endParaRPr lang="ru-RU" sz="18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sz="1800" dirty="0" smtClean="0"/>
                        <a:t>439 929</a:t>
                      </a:r>
                      <a:endParaRPr lang="ru-RU" sz="18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179400">
                <a:tc>
                  <a:txBody>
                    <a:bodyPr/>
                    <a:lstStyle/>
                    <a:p>
                      <a:pPr lvl="1"/>
                      <a:r>
                        <a:rPr lang="ru-RU" sz="1800" dirty="0" smtClean="0"/>
                        <a:t>Неналоговые доходы</a:t>
                      </a:r>
                      <a:endParaRPr lang="ru-RU" sz="18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sz="1800" dirty="0" smtClean="0">
                          <a:latin typeface="Constantia" pitchFamily="18" charset="0"/>
                        </a:rPr>
                        <a:t>64 298</a:t>
                      </a:r>
                    </a:p>
                  </a:txBody>
                  <a:tcPr/>
                </a:tc>
              </a:tr>
              <a:tr h="1360785">
                <a:tc>
                  <a:txBody>
                    <a:bodyPr/>
                    <a:lstStyle/>
                    <a:p>
                      <a:pPr lvl="1"/>
                      <a:r>
                        <a:rPr lang="ru-RU" sz="1800" dirty="0" smtClean="0"/>
                        <a:t>Безвозмездные поступления</a:t>
                      </a:r>
                      <a:endParaRPr lang="ru-RU" sz="18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sz="1800" dirty="0" smtClean="0"/>
                        <a:t>848 848</a:t>
                      </a:r>
                      <a:endParaRPr lang="ru-RU" sz="18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65570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753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288" y="483320"/>
            <a:ext cx="8229600" cy="1073472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налоговых доходов бюджета на 2017 год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846532"/>
              </p:ext>
            </p:extLst>
          </p:nvPr>
        </p:nvGraphicFramePr>
        <p:xfrm>
          <a:off x="472131" y="1340768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601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96815" y="260648"/>
            <a:ext cx="8229600" cy="864096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Нормативы отчислений в бюджет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городского округа Сухой Лог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289555"/>
              </p:ext>
            </p:extLst>
          </p:nvPr>
        </p:nvGraphicFramePr>
        <p:xfrm>
          <a:off x="251520" y="836713"/>
          <a:ext cx="8691509" cy="5584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1224136"/>
                <a:gridCol w="1296144"/>
                <a:gridCol w="1368152"/>
                <a:gridCol w="1202677"/>
              </a:tblGrid>
              <a:tr h="56231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Норматив,</a:t>
                      </a:r>
                      <a:r>
                        <a:rPr lang="ru-RU" sz="1600" baseline="0" dirty="0" smtClean="0"/>
                        <a:t>  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 год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2016 год</a:t>
                      </a:r>
                      <a:endParaRPr lang="ru-RU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2018-2019</a:t>
                      </a:r>
                    </a:p>
                    <a:p>
                      <a:pPr algn="ctr"/>
                      <a:r>
                        <a:rPr lang="ru-RU" sz="1600" dirty="0" smtClean="0"/>
                        <a:t>годы</a:t>
                      </a:r>
                      <a:endParaRPr lang="ru-RU" sz="1600" dirty="0"/>
                    </a:p>
                  </a:txBody>
                  <a:tcPr/>
                </a:tc>
              </a:tr>
              <a:tr h="29583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Федеральный налоги</a:t>
                      </a:r>
                      <a:endParaRPr lang="ru-RU" sz="1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122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1. Налог на доходы физических лиц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2703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2. Акцизы на нефтепродукты </a:t>
                      </a:r>
                      <a:r>
                        <a:rPr lang="ru-RU" sz="1100" dirty="0" smtClean="0"/>
                        <a:t>(от 10%,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err="1" smtClean="0"/>
                        <a:t>направля-емых</a:t>
                      </a:r>
                      <a:r>
                        <a:rPr lang="ru-RU" sz="1100" baseline="0" dirty="0" smtClean="0"/>
                        <a:t> из областного бюджета в местные бюджеты)</a:t>
                      </a:r>
                      <a:endParaRPr lang="ru-RU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0,17101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0,16890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0,16655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0,16655</a:t>
                      </a:r>
                    </a:p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3333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3. Налоги со специальными налоговыми режимами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562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300" dirty="0" smtClean="0"/>
                        <a:t>налог,</a:t>
                      </a:r>
                      <a:r>
                        <a:rPr lang="ru-RU" sz="1300" baseline="0" dirty="0" smtClean="0"/>
                        <a:t> взимаемый в связи с применением упрощенной системы налогообложения</a:t>
                      </a:r>
                      <a:endParaRPr lang="ru-RU" sz="13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104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300" dirty="0" smtClean="0"/>
                        <a:t>единый налог на вмененный доход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921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300" dirty="0" smtClean="0"/>
                        <a:t>единый сельскохозяйственный</a:t>
                      </a:r>
                      <a:r>
                        <a:rPr lang="ru-RU" sz="1300" baseline="0" dirty="0" smtClean="0"/>
                        <a:t> налог</a:t>
                      </a:r>
                      <a:endParaRPr lang="ru-RU" sz="13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3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041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300" dirty="0" smtClean="0"/>
                        <a:t>4. Государственная пошлина</a:t>
                      </a:r>
                      <a:endParaRPr lang="ru-RU" sz="13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855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Региональные налоги</a:t>
                      </a:r>
                      <a:endParaRPr lang="ru-RU" sz="1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855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Местные налоги</a:t>
                      </a:r>
                      <a:endParaRPr lang="ru-RU" sz="1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1041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1. Налог на имущество физических лиц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0664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2. Земельный налог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6056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094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8600" y="214293"/>
            <a:ext cx="8483600" cy="6455068"/>
          </a:xfrm>
        </p:spPr>
        <p:txBody>
          <a:bodyPr>
            <a:normAutofit fontScale="70000" lnSpcReduction="20000"/>
          </a:bodyPr>
          <a:lstStyle/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/>
              <a:t>	</a:t>
            </a: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i="1" dirty="0"/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i="1" dirty="0"/>
              <a:t>	</a:t>
            </a:r>
            <a:r>
              <a:rPr lang="ru-RU" sz="1600" b="1" i="1" dirty="0">
                <a:solidFill>
                  <a:srgbClr val="6600CC"/>
                </a:solidFill>
                <a:latin typeface="Garamond" pitchFamily="18" charset="0"/>
              </a:rPr>
              <a:t>		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600" b="1" i="1" dirty="0">
              <a:solidFill>
                <a:srgbClr val="6600CC"/>
              </a:solidFill>
              <a:latin typeface="Garamond" pitchFamily="18" charset="0"/>
            </a:endParaRP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городского округа Сухой Лог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3200" b="1" i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292" indent="-274292"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200" dirty="0" smtClean="0"/>
              <a:t>                        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житель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должен иметь возможность в полном объеме получить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информацию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сколько городской округ зарабатывает и сколько тратит, какие программы являются для нас приоритетными, каких результатов мы хотим добиться. Не в первый раз мы разрабатываем финансовый документ, способный в доступной форме объяснить, как формируется бюджет городского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Сухой Лог.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– это очень сложный и объемный документ, непростой для восприятия даже профессиональных экономистов и финансистов. Основной целью бюджетной политики городского округа является обеспечение сбалансированности местного бюджета и повышения качества управления бюджетным процессом. И мы заинтересованы в участии как можно большего числа граждан в бюджетном процессе. Для нас важно мнение каждого гражданина как по совершенствованию бюджетного процесса, так и по формированию доходной и расходной части бюджета.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горожане, Вам предлагается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версия бюджетного документа, которая использует неформальный язык и доступные форматы, чтобы облегчить понимание бюджета для граждан в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презентационного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- «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153" algn="just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Финансового управления Администрации городского округа Сухой Лог разработан информационно-аналитический материал о бюджете городского округа Сухой Лог на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и плановый период 2018 и 2019 годов,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отражены основные цели, задачи и ориентиры бюджетной политики, приведено обоснование муниципальных расходов и описание планируемых количественных и качественных результатов в понятной для неподготовленных пользователей информативной и компактной форме.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600" i="1" dirty="0">
              <a:solidFill>
                <a:srgbClr val="6600CC"/>
              </a:solidFill>
              <a:latin typeface="Garamond" pitchFamily="18" charset="0"/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>
                <a:solidFill>
                  <a:srgbClr val="6600CC"/>
                </a:solidFill>
                <a:latin typeface="Garamond" pitchFamily="18" charset="0"/>
              </a:rPr>
              <a:t>			</a:t>
            </a:r>
            <a:r>
              <a:rPr lang="ru-RU" sz="1600" b="1" dirty="0">
                <a:solidFill>
                  <a:srgbClr val="7030A0"/>
                </a:solidFill>
                <a:latin typeface="Garamond" pitchFamily="18" charset="0"/>
              </a:rPr>
              <a:t>      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городского 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			  С.К. Суханов</a:t>
            </a: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dirty="0"/>
          </a:p>
        </p:txBody>
      </p:sp>
      <p:pic>
        <p:nvPicPr>
          <p:cNvPr id="26629" name="Picture 5" descr="200%20Suchanov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16633"/>
            <a:ext cx="1316593" cy="174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8507288" cy="504055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исчисления местных налогов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836713"/>
            <a:ext cx="8691508" cy="5487890"/>
          </a:xfrm>
        </p:spPr>
        <p:txBody>
          <a:bodyPr/>
          <a:lstStyle/>
          <a:p>
            <a:r>
              <a:rPr lang="ru-RU" dirty="0" smtClean="0"/>
              <a:t>Налог на </a:t>
            </a:r>
            <a:r>
              <a:rPr lang="ru-RU" dirty="0" err="1" smtClean="0"/>
              <a:t>имуществол</a:t>
            </a:r>
            <a:r>
              <a:rPr lang="ru-RU" dirty="0" smtClean="0"/>
              <a:t> физических лиц</a:t>
            </a:r>
            <a:endParaRPr lang="ru-RU" dirty="0"/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1" y="17977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1" y="764704"/>
            <a:ext cx="8797805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Налог на имущество физических лиц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(установлен решением думы городского округа от 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27.11.2014 г. № 294-РД)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1430778"/>
            <a:ext cx="3168352" cy="3960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Ставка налога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40916" y="1437892"/>
            <a:ext cx="5536402" cy="3889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Налоговые льготы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0828"/>
            <a:ext cx="3168352" cy="18362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жилые дома, жилые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помещения (квартиры,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комнаты), объекты незавершенного строительства; </a:t>
            </a:r>
            <a:r>
              <a:rPr lang="ru-RU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еди-ные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недвижимые комплексы,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состав которых входит хотя бы одно жилое помещение (жилой дом);</a:t>
            </a:r>
          </a:p>
          <a:p>
            <a:pPr algn="just"/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гаражи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машино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-места; иные здания, сооружения, помещения.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0347" y="1880828"/>
            <a:ext cx="5546970" cy="4680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Освобождены от уплаты: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1" y="2420888"/>
            <a:ext cx="5557445" cy="40324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Герои Советского Союза и Герои Российской Федерации, а также лица, награжденные орденом Славы трех степеней;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Инвалиды I и II групп инвалидности;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Инвалиды с детства;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Участники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гражданской войны,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ВОВ,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других боевых операций по защите СССР; </a:t>
            </a:r>
            <a:endParaRPr lang="ru-RU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Физические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лица, подвергшиеся воздействию радиации вследствие катастрофы на Чернобыльской АЭС, ПО «Маяк» а так же вследствие ядерных испытаний на Семипалатинском полигоне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Члены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семей военнослужащих, потерявших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кормильца;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Военнослужащие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уволенные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военной службы по достижении предельного возраста пребывания на военной службе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имеющие общую продолжительность военной службы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 лет и более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Пенсионеры  по  возрасту;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супруги военнослужащих и государственных служащих,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погибших  при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исполнении служебных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обязанностей;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5733" y="3789040"/>
            <a:ext cx="2492131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Суммарная инвентари-</a:t>
            </a:r>
            <a:r>
              <a:rPr lang="ru-RU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зационная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стоимость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370" y="3789040"/>
            <a:ext cx="576064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1399" y="4437112"/>
            <a:ext cx="576064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0,1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3058" y="5085184"/>
            <a:ext cx="57606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0,2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1399" y="5805264"/>
            <a:ext cx="576064" cy="626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0,5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9251" y="4437112"/>
            <a:ext cx="2478613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300 000 рублей включительно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453" y="5085184"/>
            <a:ext cx="2486411" cy="650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Свыше 300 000 рублей  до </a:t>
            </a:r>
          </a:p>
          <a:p>
            <a:pPr algn="ctr"/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500 000 рублей включительно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5733" y="5805264"/>
            <a:ext cx="2492131" cy="633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Свыше 500 000 рублей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228499"/>
            <a:ext cx="8450211" cy="360039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B39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исчисления местных налогов</a:t>
            </a:r>
            <a:endParaRPr lang="ru-RU" sz="2800" b="1" dirty="0">
              <a:solidFill>
                <a:srgbClr val="7B39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2599" y="1166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19" y="620688"/>
            <a:ext cx="8691509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Земельный налог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(установлен решением думы городского округа от 26.11.2015 г. № 387-РД 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1196752"/>
            <a:ext cx="3168353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Ставка налога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1196752"/>
            <a:ext cx="54511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Налоговые льготы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1556792"/>
            <a:ext cx="5451148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Освобождены от уплаты: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988842"/>
            <a:ext cx="5451149" cy="648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Физические лица, на один земельный участок, по выбору гражданина и не используемый под коммерческую деятельность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0541" y="1556792"/>
            <a:ext cx="2599331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917" y="1556792"/>
            <a:ext cx="504057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917" y="1988840"/>
            <a:ext cx="504057" cy="1665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0541" y="1988842"/>
            <a:ext cx="2599331" cy="1665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Земельные участки с целевым использованием для ведения индивидуального и коллективного садоводства, личного подсобного хозяйства, сено-кошения, животноводства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19" y="3717032"/>
            <a:ext cx="504057" cy="216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2337" y="3717032"/>
            <a:ext cx="2587535" cy="216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Земельные участки с целевым использованием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под:</a:t>
            </a:r>
          </a:p>
          <a:p>
            <a:pPr algn="jus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 жилыми домами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индиви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-дуальной застройки,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инди-видуальное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жилищное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стро-ительство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algn="jus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под объектами гаражной застройки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19" y="5949280"/>
            <a:ext cx="504057" cy="626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2337" y="5949280"/>
            <a:ext cx="2587535" cy="626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Прочие земли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99406" y="2708920"/>
            <a:ext cx="5451149" cy="3866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Герои Советского союза, герои РФ, полные кавалеры ордена Славы;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Ветераны и инвалиды ВОВ,  а также  боевых  действий;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Члены семей военнослужащих, потерявших кормильца;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Физические лица, подвергшиеся политическим репрессиям;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Инвалиды, всех групп инвалидности;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Инвалиды с детства;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Физические лица, подвергшиеся воздействию радиации вследствие катастрофы на Чернобыльской АЭС, ПО «Маяк» а так же вследствие ядерных испытаний на Семипалатинском полигоне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Члены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семей 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военнослужащих и сотрудников ОВД,  потерявшие кормильца  при  исполнении ими  служебных  обязанностей;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Лица, имеющие  трех  и более несовершеннолетних детей и их несовершеннолетним  дети;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Несовершеннолетние  дети-сироты;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Лица, имеющие звание «Ветеран труда», достигшие пенсионного возраста.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4"/>
            <a:ext cx="8229600" cy="79208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неналоговых </a:t>
            </a:r>
            <a:b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на 2017 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94798"/>
              </p:ext>
            </p:extLst>
          </p:nvPr>
        </p:nvGraphicFramePr>
        <p:xfrm>
          <a:off x="395536" y="1268760"/>
          <a:ext cx="8568952" cy="516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93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93775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безвозмездных поступлений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2017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359887"/>
              </p:ext>
            </p:extLst>
          </p:nvPr>
        </p:nvGraphicFramePr>
        <p:xfrm>
          <a:off x="683568" y="1340768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294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47" y="260649"/>
            <a:ext cx="8259933" cy="576064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ambria" pitchFamily="18" charset="0"/>
              </a:rPr>
              <a:t>Доходы </a:t>
            </a: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бюджета</a:t>
            </a:r>
            <a:endParaRPr lang="ru-RU" sz="32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70767215"/>
              </p:ext>
            </p:extLst>
          </p:nvPr>
        </p:nvGraphicFramePr>
        <p:xfrm>
          <a:off x="359532" y="1206045"/>
          <a:ext cx="8640960" cy="157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19672" y="836712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(НДФЛ)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2879" y="2780929"/>
            <a:ext cx="813690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доходы физических лиц на 2017 – 2019 годы определены исходя из динамики поступлений за ряд лет, показателей прогноза социально-экономического развития городского округа Сухой Лог, уровня собираемости, налоговых вычетов, льгот, и нормативов отчислений в бюджет городского округа Сухой Лог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64528394"/>
              </p:ext>
            </p:extLst>
          </p:nvPr>
        </p:nvGraphicFramePr>
        <p:xfrm>
          <a:off x="472859" y="4337721"/>
          <a:ext cx="849694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836713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5685" y="3494330"/>
            <a:ext cx="807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норматива отчислений в бюджет городского округа по НДФЛ и динамика поступлений по НДФЛ в бюджет городского округа Сухой Лог </a:t>
            </a:r>
            <a:endParaRPr lang="ru-RU" b="1" dirty="0">
              <a:solidFill>
                <a:srgbClr val="002D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721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2340" y="2623944"/>
            <a:ext cx="8424935" cy="1080120"/>
          </a:xfrm>
        </p:spPr>
        <p:txBody>
          <a:bodyPr/>
          <a:lstStyle/>
          <a:p>
            <a:pPr algn="just"/>
            <a:r>
              <a:rPr lang="ru-RU" sz="1300" dirty="0" smtClean="0">
                <a:solidFill>
                  <a:srgbClr val="0070C0"/>
                </a:solidFill>
              </a:rPr>
              <a:t>                </a:t>
            </a:r>
            <a:endParaRPr lang="ru-RU" sz="13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9269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6673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82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  <a:p>
            <a:pPr algn="ctr"/>
            <a:endParaRPr lang="ru-RU" sz="2400" b="1" dirty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771529"/>
              </p:ext>
            </p:extLst>
          </p:nvPr>
        </p:nvGraphicFramePr>
        <p:xfrm>
          <a:off x="368301" y="892175"/>
          <a:ext cx="8572500" cy="298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1" name="Лист" r:id="rId5" imgW="5200599" imgH="1581120" progId="Excel.Sheet.8">
                  <p:embed/>
                </p:oleObj>
              </mc:Choice>
              <mc:Fallback>
                <p:oleObj name="Лист" r:id="rId5" imgW="5200599" imgH="158112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1" y="892175"/>
                        <a:ext cx="8572500" cy="298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01179" y="4437113"/>
            <a:ext cx="8419293" cy="183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55771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акцизов на автомобильный и прямогонный бензин, дизельное топливо, моторные масла для дизельных и (или) карбюраторных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двигателей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производимые на территории Российской Федерации (далее – акцизы на нефтепродукты), на 2017 – 2019 годы запланировано исходя из ожидаемого поступления по данному доходному источнику на 2016 год, норматива отчислений в бюджет городского округа Сухой Лог, предусмотренного проектом Закона Свердловской области «Об областном бюджете на 2017 год и на плановый период 2018 и 2019 годов», на 2017 год – 0,16655%, на 2018 год – 0,16655%, на 2019 год – 0,16655% (в 2016 году – 0,16890%).</a:t>
            </a:r>
          </a:p>
          <a:p>
            <a:pPr algn="just"/>
            <a:endParaRPr lang="ru-RU" sz="1300" b="1" dirty="0">
              <a:solidFill>
                <a:srgbClr val="05577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309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8568952" cy="36004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2204864"/>
            <a:ext cx="8424935" cy="1080120"/>
          </a:xfrm>
        </p:spPr>
        <p:txBody>
          <a:bodyPr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</a:rPr>
              <a:t>                  </a:t>
            </a:r>
            <a:r>
              <a:rPr lang="ru-RU" sz="1300" dirty="0" smtClean="0">
                <a:latin typeface="Times New Roman" panose="02020603050405020304" pitchFamily="18" charset="0"/>
              </a:rPr>
              <a:t>Поступления налога на 2017-2019 годы, рассчитаны исходя </a:t>
            </a:r>
            <a:r>
              <a:rPr lang="ru-RU" sz="1300" dirty="0">
                <a:latin typeface="Times New Roman" panose="02020603050405020304" pitchFamily="18" charset="0"/>
              </a:rPr>
              <a:t>из данных о стоимости имущества</a:t>
            </a:r>
            <a:r>
              <a:rPr lang="ru-RU" sz="1300" dirty="0" smtClean="0">
                <a:latin typeface="Times New Roman" panose="02020603050405020304" pitchFamily="18" charset="0"/>
              </a:rPr>
              <a:t>, </a:t>
            </a:r>
            <a:r>
              <a:rPr lang="ru-RU" sz="1300" dirty="0">
                <a:latin typeface="Times New Roman" panose="02020603050405020304" pitchFamily="18" charset="0"/>
              </a:rPr>
              <a:t>налоговых льгот и налоговых ставок, установленных Налоговым кодексом Российской Федерации и решением Думы городского округа от 27.11.2014 №294-РД «Об установлении налога на имущество физических лиц», коэффициента-дефлятора, установленного приказом Минэкономразвития России от 20.10.2015 № 772, в размере 1,329 на 2016 год и прогнозируемых значений коэффициента-дефлятора на плановый период.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22326348"/>
              </p:ext>
            </p:extLst>
          </p:nvPr>
        </p:nvGraphicFramePr>
        <p:xfrm>
          <a:off x="323528" y="620688"/>
          <a:ext cx="8496944" cy="151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21116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1656" y="3244335"/>
            <a:ext cx="5100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659738"/>
              </p:ext>
            </p:extLst>
          </p:nvPr>
        </p:nvGraphicFramePr>
        <p:xfrm>
          <a:off x="558800" y="3705225"/>
          <a:ext cx="8270875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5" name="Лист" r:id="rId6" imgW="5019610" imgH="1723950" progId="Excel.Sheet.8">
                  <p:embed/>
                </p:oleObj>
              </mc:Choice>
              <mc:Fallback>
                <p:oleObj name="Лист" r:id="rId6" imgW="5019610" imgH="172395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705225"/>
                        <a:ext cx="8270875" cy="186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8343" y="5661249"/>
            <a:ext cx="849694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             Прогноз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поступлений единого налога на вмененный доход для отдельных видов деятельности на 2017 – 2019 годы рассчитан исходя из динамики поступлений в 2015 году, ожидаемой оценки поступлений 2016 года, коэффициентов роста. 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294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40433"/>
            <a:ext cx="8352928" cy="48431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3528" y="3140968"/>
            <a:ext cx="8496944" cy="720080"/>
          </a:xfrm>
        </p:spPr>
        <p:txBody>
          <a:bodyPr/>
          <a:lstStyle/>
          <a:p>
            <a:pPr algn="just"/>
            <a:r>
              <a:rPr lang="ru-RU" sz="1400" dirty="0" smtClean="0"/>
              <a:t>            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земельного налога в 2017 – 2019 годах определен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сложившейся динамики поступления налога, темпов роста по отношению к предыдущему году, налоговых льгот и налоговых ставок, установленных Налоговым кодексом Российской Федерации и решением Думы городского округа от 26.11.2015 №387-РД «Об утверждении Положения о земельном налоге на территории городского округа Сухой Лог».</a:t>
            </a:r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6913542"/>
              </p:ext>
            </p:extLst>
          </p:nvPr>
        </p:nvGraphicFramePr>
        <p:xfrm>
          <a:off x="323528" y="1124744"/>
          <a:ext cx="8568952" cy="1564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2383" y="54868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47564" y="3789040"/>
            <a:ext cx="79208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93192467"/>
              </p:ext>
            </p:extLst>
          </p:nvPr>
        </p:nvGraphicFramePr>
        <p:xfrm>
          <a:off x="323528" y="4005064"/>
          <a:ext cx="8568952" cy="183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528" y="5949281"/>
            <a:ext cx="85689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пошлины на 2017 – 2019 годы выполнен на основе оценки поступлений за 2016 год, с учетом коэффициентов роста.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969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05993"/>
            <a:ext cx="8229600" cy="562768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доходов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851681"/>
              </p:ext>
            </p:extLst>
          </p:nvPr>
        </p:nvGraphicFramePr>
        <p:xfrm>
          <a:off x="323530" y="1196752"/>
          <a:ext cx="86195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872338" y="1208560"/>
            <a:ext cx="782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Book Antiqua" pitchFamily="18" charset="0"/>
              </a:rPr>
              <a:t>тыс.руб.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403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411312"/>
            <a:ext cx="8229600" cy="1289496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Изменение норматива отчислений в бюджет городского округа по налогу на доходы физических лиц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640940"/>
              </p:ext>
            </p:extLst>
          </p:nvPr>
        </p:nvGraphicFramePr>
        <p:xfrm>
          <a:off x="611560" y="1844825"/>
          <a:ext cx="8147255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127"/>
                <a:gridCol w="1332689"/>
                <a:gridCol w="1332689"/>
                <a:gridCol w="1293375"/>
                <a:gridCol w="1293375"/>
              </a:tblGrid>
              <a:tr h="216363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Норматив,</a:t>
                      </a:r>
                      <a:r>
                        <a:rPr lang="ru-RU" sz="2800" baseline="0" dirty="0" smtClean="0"/>
                        <a:t>  </a:t>
                      </a:r>
                    </a:p>
                    <a:p>
                      <a:r>
                        <a:rPr lang="ru-RU" sz="2800" baseline="0" dirty="0" smtClean="0"/>
                        <a:t>            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2014 год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/>
                        <a:t>2015 год</a:t>
                      </a:r>
                      <a:endParaRPr lang="ru-RU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2016 год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2017-2019</a:t>
                      </a:r>
                    </a:p>
                    <a:p>
                      <a:pPr algn="ctr"/>
                      <a:r>
                        <a:rPr lang="ru-RU" sz="2800" dirty="0" smtClean="0"/>
                        <a:t>годы</a:t>
                      </a:r>
                      <a:endParaRPr lang="ru-RU" sz="2800" dirty="0"/>
                    </a:p>
                  </a:txBody>
                  <a:tcPr/>
                </a:tc>
              </a:tr>
              <a:tr h="208483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норматив отчислений от НДФЛ по БК  РФ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63 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51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трелка вниз 5"/>
          <p:cNvSpPr/>
          <p:nvPr/>
        </p:nvSpPr>
        <p:spPr>
          <a:xfrm>
            <a:off x="5148064" y="4628299"/>
            <a:ext cx="538819" cy="79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6444208" y="4628299"/>
            <a:ext cx="576064" cy="7947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7740352" y="4731024"/>
            <a:ext cx="538819" cy="79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6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305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Основные социально – экономические показатели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городского округа Сухой Лог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44130"/>
              </p:ext>
            </p:extLst>
          </p:nvPr>
        </p:nvGraphicFramePr>
        <p:xfrm>
          <a:off x="1187624" y="1772816"/>
          <a:ext cx="7008440" cy="374441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96072"/>
                <a:gridCol w="1080120"/>
                <a:gridCol w="1152128"/>
                <a:gridCol w="1080120"/>
              </a:tblGrid>
              <a:tr h="5602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(факт)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(план)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(прогноз)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91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(среднегодовая), (человек)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48 803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48 621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48 644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потребительских цен,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безработицы,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Среднемесячная заработная плата,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27 961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31 395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Прожиточный минимум,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11 347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11 307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11 861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Прогноз объемов жилищного строительства, (</a:t>
                      </a:r>
                      <a:r>
                        <a:rPr lang="ru-RU" sz="1400" dirty="0" err="1" smtClean="0"/>
                        <a:t>кв.м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14 988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2518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39553" y="836713"/>
            <a:ext cx="7890041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 smtClean="0">
                <a:solidFill>
                  <a:srgbClr val="C00000"/>
                </a:solidFill>
                <a:latin typeface="Cambria" pitchFamily="18" charset="0"/>
              </a:rPr>
              <a:t>5 предприятий, формирующих треть налоговых доходов бюджета городского округа Сухой Лог</a:t>
            </a:r>
            <a:br>
              <a:rPr lang="ru-RU" sz="25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2500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501108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206084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123792018"/>
              </p:ext>
            </p:extLst>
          </p:nvPr>
        </p:nvGraphicFramePr>
        <p:xfrm>
          <a:off x="467544" y="1196753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870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908720"/>
            <a:ext cx="4752528" cy="149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БЮДЖЕТА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–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выплачиваемые из бюджета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денежные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средства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endParaRPr lang="ru-RU" sz="7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5975100"/>
              </p:ext>
            </p:extLst>
          </p:nvPr>
        </p:nvGraphicFramePr>
        <p:xfrm>
          <a:off x="467544" y="1445702"/>
          <a:ext cx="8331416" cy="486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98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Сведения о бюджете городского округа Сухой Лог на 2017 год и плановый период 2018-2019 годов в сравнении с бюджетами других городских округов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48741322"/>
              </p:ext>
            </p:extLst>
          </p:nvPr>
        </p:nvGraphicFramePr>
        <p:xfrm>
          <a:off x="251520" y="1052736"/>
          <a:ext cx="5614989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11560" y="908720"/>
            <a:ext cx="80648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27965499"/>
              </p:ext>
            </p:extLst>
          </p:nvPr>
        </p:nvGraphicFramePr>
        <p:xfrm>
          <a:off x="3131840" y="3140968"/>
          <a:ext cx="5735960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80112" y="3068960"/>
            <a:ext cx="320741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</a:rPr>
              <a:t>РАСХОДЫ бюджетов сопоставимых </a:t>
            </a:r>
          </a:p>
          <a:p>
            <a:pPr algn="ctr"/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</a:rPr>
              <a:t>городских округов, </a:t>
            </a:r>
          </a:p>
          <a:p>
            <a:pPr algn="ctr"/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</a:rPr>
              <a:t>в млн. руб.</a:t>
            </a:r>
          </a:p>
          <a:p>
            <a:pPr algn="ctr"/>
            <a:endParaRPr lang="ru-RU" dirty="0">
              <a:solidFill>
                <a:srgbClr val="CC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221088"/>
            <a:ext cx="33843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</a:rPr>
              <a:t>ДОХОДЫ бюджетов сопоставимых </a:t>
            </a:r>
          </a:p>
          <a:p>
            <a:pPr algn="ctr"/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</a:rPr>
              <a:t>городских округов, </a:t>
            </a:r>
          </a:p>
          <a:p>
            <a:pPr algn="ctr"/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</a:rPr>
              <a:t>в млн. руб.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31842" y="2316511"/>
            <a:ext cx="4272207" cy="26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                   2018 г.                  2019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785787" y="642923"/>
            <a:ext cx="7872412" cy="193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Основные сведения о бюджете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городского округа Сухой Лог на 2017 год и плановый период  2018 и 2019 годов.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 рублей)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endParaRPr lang="ru-RU" sz="2800" b="1" dirty="0">
              <a:solidFill>
                <a:srgbClr val="6600CC"/>
              </a:solidFill>
              <a:latin typeface="Garamond" pitchFamily="18" charset="0"/>
            </a:endParaRP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83238197"/>
              </p:ext>
            </p:extLst>
          </p:nvPr>
        </p:nvGraphicFramePr>
        <p:xfrm>
          <a:off x="395537" y="2204865"/>
          <a:ext cx="80649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24195" y="2620352"/>
            <a:ext cx="1443549" cy="916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1 353 075,1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9753" y="2612683"/>
            <a:ext cx="1440161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1 369 775,6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70" y="2604410"/>
            <a:ext cx="1487119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1 368 363,9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4197" y="4019644"/>
            <a:ext cx="1443548" cy="916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1 377 213,6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39752" y="4015055"/>
            <a:ext cx="1440160" cy="9166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1 351 924,1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6970" y="4049360"/>
            <a:ext cx="1487119" cy="9166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1 332 353,0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4197" y="5445224"/>
            <a:ext cx="1443548" cy="916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24 138,5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39752" y="5471834"/>
            <a:ext cx="1440160" cy="916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0" y="5445224"/>
            <a:ext cx="1487119" cy="916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496161" y="751136"/>
            <a:ext cx="2286939" cy="4772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0100 - Общегосударственные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59637" y="5905086"/>
            <a:ext cx="1451817" cy="69226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0600 - Охрана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93653" y="1313843"/>
            <a:ext cx="1719551" cy="8182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1300 - Обслуживание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и муниципального долга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120585" y="6124404"/>
            <a:ext cx="1767275" cy="47294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0700 - Образование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4266" y="2759333"/>
            <a:ext cx="1165259" cy="10282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50735" y="5497075"/>
            <a:ext cx="1393299" cy="73066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28041" y="836713"/>
            <a:ext cx="1383064" cy="7465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0200-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57301" y="4349328"/>
            <a:ext cx="1346951" cy="107171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0500 - Жилищно-коммунальное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3591" y="4130769"/>
            <a:ext cx="1008112" cy="1016131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46747" y="1313554"/>
            <a:ext cx="1008112" cy="1016131"/>
          </a:xfrm>
          <a:prstGeom prst="ellipse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02993" y="1710787"/>
            <a:ext cx="1008112" cy="10485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539751" y="332657"/>
            <a:ext cx="8064500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11971" y="2391161"/>
            <a:ext cx="3456384" cy="2304256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pic>
        <p:nvPicPr>
          <p:cNvPr id="6" name="Picture 4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201">
            <a:off x="4565209" y="1535048"/>
            <a:ext cx="984199" cy="4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312543" y="1313552"/>
            <a:ext cx="1008112" cy="1016131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50993" y="2865490"/>
            <a:ext cx="1008112" cy="10161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480203" y="2742632"/>
            <a:ext cx="1008112" cy="101613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767143" y="5054813"/>
            <a:ext cx="1008112" cy="1016131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207915" y="1721663"/>
            <a:ext cx="1008112" cy="1016131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414359" y="4695418"/>
            <a:ext cx="1008112" cy="10161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5" descr="C:\Users\Наталья Константинов\AppData\Local\Microsoft\Windows\Temporary Internet Files\Content.IE5\H7G8PFJM\Znak_Uchilisha_ASVU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76" y="1858518"/>
            <a:ext cx="561984" cy="75308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15" y="2976315"/>
            <a:ext cx="762493" cy="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Наталья Константинов\AppData\Local\Microsoft\Windows\Temporary Internet Files\Content.IE5\0CZTC66X\Рисунок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08" y="4840117"/>
            <a:ext cx="1019733" cy="10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43" y="5035493"/>
            <a:ext cx="931540" cy="9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Наталья Константинов\AppData\Local\Microsoft\Windows\Temporary Internet Files\Content.IE5\0CZTC66X\385px-Old_camera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65" y="4805884"/>
            <a:ext cx="592460" cy="8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Наталья Константинов\AppData\Local\Microsoft\Windows\Temporary Internet Files\Content.IE5\0CZTC66X\220px-IAVnashenmdvore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09" y="3842681"/>
            <a:ext cx="963203" cy="9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C:\Users\Наталья Константинов\AppData\Local\Microsoft\Windows\Temporary Internet Files\Content.IE5\0CZTC66X\527px-Sports_current_event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03" y="2849028"/>
            <a:ext cx="1008112" cy="87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avatars-fast.yandex.net/get-direct/kblmMOW6RyZcZl-Il5KNdg/y9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79" y="1930077"/>
            <a:ext cx="626183" cy="6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891570" y="1480485"/>
            <a:ext cx="1761791" cy="96637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0300 - Национальная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4289" y="4099998"/>
            <a:ext cx="1132892" cy="92905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1000 - Социальная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83149" y="3141446"/>
            <a:ext cx="1403967" cy="70394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0400 -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sp>
        <p:nvSpPr>
          <p:cNvPr id="13" name="Стрелка вниз 12"/>
          <p:cNvSpPr/>
          <p:nvPr/>
        </p:nvSpPr>
        <p:spPr>
          <a:xfrm rot="9704278">
            <a:off x="3813439" y="2170508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 rot="11778204">
            <a:off x="4723191" y="2159393"/>
            <a:ext cx="360040" cy="370725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 rot="8011164">
            <a:off x="2973564" y="2518499"/>
            <a:ext cx="360040" cy="370725"/>
          </a:xfrm>
          <a:prstGeom prst="downArrow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 rot="5400000">
            <a:off x="2531951" y="3131303"/>
            <a:ext cx="360040" cy="370725"/>
          </a:xfrm>
          <a:prstGeom prst="down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низ 43"/>
          <p:cNvSpPr/>
          <p:nvPr/>
        </p:nvSpPr>
        <p:spPr>
          <a:xfrm rot="13178597">
            <a:off x="5568117" y="2519090"/>
            <a:ext cx="360040" cy="370725"/>
          </a:xfrm>
          <a:prstGeom prst="downArrow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 rot="18361161">
            <a:off x="5816629" y="4042550"/>
            <a:ext cx="360040" cy="370725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5970869" y="3223832"/>
            <a:ext cx="360040" cy="3707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низ 46"/>
          <p:cNvSpPr/>
          <p:nvPr/>
        </p:nvSpPr>
        <p:spPr>
          <a:xfrm rot="2042577">
            <a:off x="3224085" y="4418338"/>
            <a:ext cx="360040" cy="37072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 вниз 47"/>
          <p:cNvSpPr/>
          <p:nvPr/>
        </p:nvSpPr>
        <p:spPr>
          <a:xfrm>
            <a:off x="4121284" y="4611790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низ 48"/>
          <p:cNvSpPr/>
          <p:nvPr/>
        </p:nvSpPr>
        <p:spPr>
          <a:xfrm rot="20007886">
            <a:off x="5067367" y="4543418"/>
            <a:ext cx="360040" cy="370725"/>
          </a:xfrm>
          <a:prstGeom prst="down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трелка вниз 49"/>
          <p:cNvSpPr/>
          <p:nvPr/>
        </p:nvSpPr>
        <p:spPr>
          <a:xfrm rot="3927971">
            <a:off x="2641973" y="3880817"/>
            <a:ext cx="360040" cy="370725"/>
          </a:xfrm>
          <a:prstGeom prst="down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8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34" y="4190188"/>
            <a:ext cx="901825" cy="8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 Константинов\AppData\Local\Microsoft\Windows\Temporary Internet Files\Content.IE5\UCUIBNLN\Coat_of_Arms_of_the_Russian_Federation.svg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764">
            <a:off x="3524611" y="1481984"/>
            <a:ext cx="601405" cy="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650579" y="621579"/>
            <a:ext cx="8064500" cy="79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6600CC"/>
                </a:solidFill>
                <a:latin typeface="Cambria" panose="02040503050406030204" pitchFamily="18" charset="0"/>
              </a:rPr>
              <a:t>РАСПРЕДЕЛЕНИЕ РАСХОДОВ БЮДЖЕТА ПО ОТРАСЛЯМ</a:t>
            </a:r>
          </a:p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6600CC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Cambria" panose="02040503050406030204" pitchFamily="18" charset="0"/>
              </a:rPr>
              <a:t>                          </a:t>
            </a:r>
            <a:r>
              <a:rPr lang="ru-RU" b="1" i="1" dirty="0" smtClean="0">
                <a:solidFill>
                  <a:srgbClr val="66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2017 году и плановом периоде 2018-2019 гг.                 </a:t>
            </a:r>
            <a:r>
              <a:rPr lang="ru-RU" sz="1200" b="1" i="1" dirty="0" smtClean="0">
                <a:solidFill>
                  <a:srgbClr val="66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Тыс. руб.</a:t>
            </a:r>
            <a:endParaRPr lang="ru-RU" i="1" dirty="0">
              <a:solidFill>
                <a:srgbClr val="6600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8955550"/>
              </p:ext>
            </p:extLst>
          </p:nvPr>
        </p:nvGraphicFramePr>
        <p:xfrm>
          <a:off x="395536" y="1484785"/>
          <a:ext cx="8446272" cy="4968551"/>
        </p:xfrm>
        <a:graphic>
          <a:graphicData uri="http://schemas.openxmlformats.org/drawingml/2006/table">
            <a:tbl>
              <a:tblPr/>
              <a:tblGrid>
                <a:gridCol w="504056"/>
                <a:gridCol w="2664296"/>
                <a:gridCol w="1224136"/>
                <a:gridCol w="576064"/>
                <a:gridCol w="1152128"/>
                <a:gridCol w="576064"/>
                <a:gridCol w="1152128"/>
                <a:gridCol w="597400"/>
              </a:tblGrid>
              <a:tr h="6480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ВСЕГО РАСХОДОВ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3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78 651,5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74 823,0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70 660,8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9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2 166,7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2 166,7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2 166,7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8 589,0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11 021,9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11 314,4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2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38 984,2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50 155,4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40 874,8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78 320,7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50 672,2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49 219,8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2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905 819,3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909 148,3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916 360,4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104 793,0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92 083,0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89 345,0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140 757,0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140 836,8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133 355,5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17 785,9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19 905,0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17 944,0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26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1 377 213,6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1 351 924,1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1 332 353,0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53" y="444886"/>
            <a:ext cx="7777163" cy="984875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Социальная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направленность  формирования  расходов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2017-2019  годы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841929"/>
              </p:ext>
            </p:extLst>
          </p:nvPr>
        </p:nvGraphicFramePr>
        <p:xfrm>
          <a:off x="723553" y="1556792"/>
          <a:ext cx="7992888" cy="454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1512168"/>
                <a:gridCol w="1512168"/>
                <a:gridCol w="1368152"/>
              </a:tblGrid>
              <a:tr h="504056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1 377 213,6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1 351 924,1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1 332 353,0</a:t>
                      </a: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905 819,3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909 148,3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916 360,4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104 793,0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92 083,0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89 345,0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140 757,0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140 836,8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133 355,5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17 785,9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 19 905,0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17 944,0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Итого социально</a:t>
                      </a:r>
                      <a:r>
                        <a:rPr lang="ru-RU" sz="1700" b="1" i="1" baseline="0" dirty="0" smtClean="0">
                          <a:latin typeface="Cambria" pitchFamily="18" charset="0"/>
                          <a:cs typeface="Times New Roman" pitchFamily="18" charset="0"/>
                        </a:rPr>
                        <a:t> -значимые расходы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1 169 155,2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1 161 973,1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1 157 004,9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6544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% социально-значимых</a:t>
                      </a:r>
                      <a:r>
                        <a:rPr lang="ru-RU" sz="1700" baseline="0" dirty="0" smtClean="0">
                          <a:latin typeface="Cambria" pitchFamily="18" charset="0"/>
                          <a:cs typeface="Times New Roman" pitchFamily="18" charset="0"/>
                        </a:rPr>
                        <a:t> расходов в общей сумме расходов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84,9%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85,9%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86,8%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208 058,4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189 951,0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175 348,1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547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% прочих расходов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15,1%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14,1%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13,2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22337" y="242889"/>
            <a:ext cx="7221563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3192"/>
                </a:solidFill>
                <a:latin typeface="+mn-lt"/>
              </a:rPr>
              <a:t>Переход к программно-целевому методу планирования в городском округе Сухой Лог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23853" y="971164"/>
            <a:ext cx="8520113" cy="27515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indent="457153" algn="just">
              <a:lnSpc>
                <a:spcPct val="120000"/>
              </a:lnSpc>
              <a:defRPr/>
            </a:pP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В целях повышения эффективности и результативности бюджетных расходов с 2014 года бюджет городского округа Сухой Лог формируется и исполняется в рамках муниципальных программ.  В </a:t>
            </a:r>
            <a:r>
              <a:rPr lang="ru-RU" sz="1600" dirty="0" smtClean="0">
                <a:solidFill>
                  <a:srgbClr val="003192"/>
                </a:solidFill>
                <a:cs typeface="Times New Roman" panose="02020603050405020304" pitchFamily="18" charset="0"/>
              </a:rPr>
              <a:t>2017 </a:t>
            </a: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году будут реализовываться </a:t>
            </a:r>
            <a:r>
              <a:rPr lang="ru-RU" sz="1600" dirty="0" smtClean="0">
                <a:solidFill>
                  <a:srgbClr val="003192"/>
                </a:solidFill>
                <a:cs typeface="Times New Roman" panose="02020603050405020304" pitchFamily="18" charset="0"/>
              </a:rPr>
              <a:t>14 </a:t>
            </a: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муниципальных программ.</a:t>
            </a:r>
          </a:p>
          <a:p>
            <a:pPr indent="457153" algn="just">
              <a:lnSpc>
                <a:spcPct val="120000"/>
              </a:lnSpc>
              <a:defRPr/>
            </a:pP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	</a:t>
            </a:r>
          </a:p>
        </p:txBody>
      </p:sp>
      <p:graphicFrame>
        <p:nvGraphicFramePr>
          <p:cNvPr id="95434" name="Group 20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06173746"/>
              </p:ext>
            </p:extLst>
          </p:nvPr>
        </p:nvGraphicFramePr>
        <p:xfrm>
          <a:off x="708287" y="3933056"/>
          <a:ext cx="7649664" cy="2646636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519897"/>
                <a:gridCol w="2129767"/>
              </a:tblGrid>
              <a:tr h="4205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793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Общий объем расходов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бюджета городского округа Сухой Лог, тыс. руб.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1 377 213,6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154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Объем  расходов по муниципальным программам, тыс. руб.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(% к общему объему расходов)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1 341 946,8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(97,4%)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312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i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b="1" i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Бюджетные расходы</a:t>
                      </a:r>
                      <a:r>
                        <a:rPr lang="ru-RU" sz="1300" b="1" i="0" baseline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в рамках программ на каждого жителя городского округа Сухой  Лог, рублей</a:t>
                      </a:r>
                      <a:endParaRPr kumimoji="0" lang="ru-RU" sz="13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28 327,8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в разрезе программных и непрограммных расходов в 2017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35768988"/>
              </p:ext>
            </p:extLst>
          </p:nvPr>
        </p:nvGraphicFramePr>
        <p:xfrm>
          <a:off x="708847" y="1556792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402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305800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Информация о расходах бюджета в разрезе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муниципальных программ                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тыс. руб.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628374"/>
              </p:ext>
            </p:extLst>
          </p:nvPr>
        </p:nvGraphicFramePr>
        <p:xfrm>
          <a:off x="539552" y="1204746"/>
          <a:ext cx="8286810" cy="5234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4854935"/>
                <a:gridCol w="1000132"/>
                <a:gridCol w="1071571"/>
                <a:gridCol w="1000132"/>
              </a:tblGrid>
              <a:tr h="443741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№</a:t>
                      </a:r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436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системы образования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847 457,3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850 028,3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856 305,4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физической культуры и спорта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35 994,9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38 506,0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36 922,0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культуры  и искусства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141 421,0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129 611,0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127 331,0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4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214 092,7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208 392,2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202 339,8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«Молодежь Свердловской области на территории городского округа Сухой Лог до 2020 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3 315,0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2 781,0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2 881,0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«Управление муниципальными финансами городского округа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10 298,7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10 037,2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10 108,3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субъектов малого и среднего предпринимательства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486,5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486,5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486,5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2898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«Поддержка социально ориентированных некоммерческих организаций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910,0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910,0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910,0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740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  до 2021 года»</a:t>
                      </a:r>
                      <a:endParaRPr lang="ru-RU" sz="12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58 176,0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58 112,9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58 143,9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782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115618" y="333375"/>
            <a:ext cx="712879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Оборот продукции промышленных организаций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городского округа Сухой Лог</a:t>
            </a:r>
          </a:p>
          <a:p>
            <a:pPr algn="ctr" eaLnBrk="1" hangingPunct="1"/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(млн. рублей)</a:t>
            </a:r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034822"/>
              </p:ext>
            </p:extLst>
          </p:nvPr>
        </p:nvGraphicFramePr>
        <p:xfrm>
          <a:off x="732600" y="1463577"/>
          <a:ext cx="7932189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08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192693"/>
              </p:ext>
            </p:extLst>
          </p:nvPr>
        </p:nvGraphicFramePr>
        <p:xfrm>
          <a:off x="539552" y="1196752"/>
          <a:ext cx="8352928" cy="4197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241"/>
                <a:gridCol w="4694327"/>
                <a:gridCol w="1080120"/>
                <a:gridCol w="1080120"/>
                <a:gridCol w="1080120"/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№</a:t>
                      </a:r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«Управление и распоряжение    муниципальным имуществом городского округа Сухой лог на 2015-2021 годы»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4 275,0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4 275,0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4 275,0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94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«Обеспечение безопасности жизнедеятельности населения городского округа Сухой Лог до2021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8 589,0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11 021,9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11 314,4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689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«Реализация основных направлений государственной политики в строительном комплексе городского округа Сухой Лог до 2021 года»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2 281,0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13 335,2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3 080,0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231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«Экология и природопользование на территории городского округа Сухой Лог до 2021 года»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1 110,0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1 110,0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1 110,0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13 539,7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5 988,5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4 079,6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Непрограммные направления деятельности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35 266,8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17</a:t>
                      </a:r>
                      <a:r>
                        <a:rPr lang="ru-RU" sz="15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 328,4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13</a:t>
                      </a:r>
                      <a:r>
                        <a:rPr lang="ru-RU" sz="15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 066,0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004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ИТОГО: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1 377 213,6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1 351 924,1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1 332 353,0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7231" y="411314"/>
            <a:ext cx="8305800" cy="571500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продолжение таблицы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542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1340769"/>
            <a:ext cx="5976664" cy="5184575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4144" y="1734939"/>
            <a:ext cx="4183880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системы образования в городском округе Сухой Лог до 2020 года»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6106" y="2636913"/>
            <a:ext cx="4191919" cy="992002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0778" y="3789040"/>
            <a:ext cx="4207247" cy="648072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культуры  и искусства в городском округе Сухой Лог до 2020 года»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0778" y="4581129"/>
            <a:ext cx="4207247" cy="627856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физической культуры и спорта в городском округе Сухой Лог до 2020 года»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0778" y="5373216"/>
            <a:ext cx="4207247" cy="1224137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года»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5999608" cy="792088"/>
          </a:xfrm>
        </p:spPr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Одними из наиболее финансово ёмких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5439" y="1772816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847 457,3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40027" y="2808877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214 092,7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40027" y="3789040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421,0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35439" y="4686646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994,9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57192" y="5661249"/>
            <a:ext cx="1152128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539,7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372200" y="3101261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данным муниципальных программ в разрезе основных направлений на 2017 год представлена далее.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839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64378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 в городском округе Сухой Лог до 2020 года»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качества и доступности образования в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городском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Сухой Лог</a:t>
            </a:r>
            <a:endParaRPr lang="ru-RU" sz="15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837" y="1606734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6633" y="1681497"/>
            <a:ext cx="62338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Администрации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80" y="2159509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19271" y="2071980"/>
            <a:ext cx="64380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«Дошкольное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образование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lvl="0"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«Развитие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общего образования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</a:p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3)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«Развитие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дополнительного образования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</a:p>
          <a:p>
            <a:pPr fontAlgn="b"/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4)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«Развитие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деятельности в сфере организации и обеспечения отдыха и оздоровления детей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b"/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5</a:t>
            </a:r>
            <a:r>
              <a:rPr lang="ru-RU" sz="1400" i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) </a:t>
            </a:r>
            <a:r>
              <a:rPr lang="ru-RU" sz="140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"Обеспечение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реализации муниципальной программы "Развитие системы образования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685343024"/>
              </p:ext>
            </p:extLst>
          </p:nvPr>
        </p:nvGraphicFramePr>
        <p:xfrm>
          <a:off x="2377119" y="3861048"/>
          <a:ext cx="6192688" cy="2828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3347865" y="366748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131840" y="3990653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1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623686"/>
              </p:ext>
            </p:extLst>
          </p:nvPr>
        </p:nvGraphicFramePr>
        <p:xfrm>
          <a:off x="445450" y="1124744"/>
          <a:ext cx="8375022" cy="508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2015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бщеобразовательных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образовательного стандарта и федерального образовательного стандарта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школьного возраста с ограниченными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возможностями здоровья образовательными услугами коррекционного образования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охваченных программами доп. образования детей, в общей численности детей и молодежи в возрасте от 5-18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обучающихся, педагогических работников, получившие именные премии Главы городского округа Сухой Лог для талантливой молодежи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образовательных учреждений, реализующих инновационные программы патриотической направленности и участвующих в конкурсах на получение грантов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395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3346268" y="2348881"/>
            <a:ext cx="2464861" cy="1625639"/>
          </a:xfrm>
          <a:prstGeom prst="ellipse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851 390,1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472" y="1613148"/>
            <a:ext cx="2550765" cy="175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http://im3-tub-ru.yandex.net/i?id=389757359-0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3760" y="1592565"/>
            <a:ext cx="2548355" cy="177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12" descr="http://im3-tub-ru.yandex.net/i?id=446776266-3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3761" y="4710650"/>
            <a:ext cx="2569737" cy="183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1229" y="867594"/>
            <a:ext cx="2768603" cy="5451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ДОУ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(357 231,0  тыс. руб. – 39,4%)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5831" y="867594"/>
            <a:ext cx="2821512" cy="545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школ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(419 385,2  тыс. руб. – 46,3%)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9947" y="3513500"/>
            <a:ext cx="2552023" cy="946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 образования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(87 440,0  тыс. руб. - 9,7%)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74075" y="867594"/>
            <a:ext cx="2263364" cy="8635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(23 571,8 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2,6%)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25440" y="4315315"/>
            <a:ext cx="1195213" cy="288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ЦДО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86893" y="4712338"/>
            <a:ext cx="1633760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ДЮСШ «Олимпик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»;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99877" y="5622972"/>
            <a:ext cx="2320777" cy="4135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детская школа искусств №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08200" y="6165421"/>
            <a:ext cx="2328699" cy="3663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детская музыкальная школа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00703" y="5074494"/>
            <a:ext cx="1919952" cy="454040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Детско-юношеская спортивная  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школа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7588252">
            <a:off x="3152395" y="1577725"/>
            <a:ext cx="443363" cy="959825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 rot="3055908">
            <a:off x="2942062" y="3431090"/>
            <a:ext cx="438679" cy="589516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 rot="14336659">
            <a:off x="5531234" y="1604636"/>
            <a:ext cx="455530" cy="925167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 rot="18548290">
            <a:off x="5758373" y="3448817"/>
            <a:ext cx="454921" cy="528144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529530" y="6375182"/>
            <a:ext cx="51828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549307" y="4867442"/>
            <a:ext cx="48337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536899" y="5852572"/>
            <a:ext cx="51979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529528" y="5300908"/>
            <a:ext cx="49813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5558565" y="4459589"/>
            <a:ext cx="49813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81" name="Прямая соединительная линия 66580"/>
          <p:cNvCxnSpPr/>
          <p:nvPr/>
        </p:nvCxnSpPr>
        <p:spPr>
          <a:xfrm flipH="1">
            <a:off x="6047819" y="3990062"/>
            <a:ext cx="8876" cy="23851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8" name="Прямоугольник 66587"/>
          <p:cNvSpPr/>
          <p:nvPr/>
        </p:nvSpPr>
        <p:spPr>
          <a:xfrm>
            <a:off x="1051369" y="43393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разделам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9482" y="3513500"/>
            <a:ext cx="2549455" cy="953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(18 091,3 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–2,0%)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3" y="4631935"/>
            <a:ext cx="2584455" cy="19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Стрелка вниз 54"/>
          <p:cNvSpPr/>
          <p:nvPr/>
        </p:nvSpPr>
        <p:spPr>
          <a:xfrm rot="10800000">
            <a:off x="4333168" y="1764973"/>
            <a:ext cx="418617" cy="509712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6577" name="Прямая соединительная линия 66576"/>
          <p:cNvCxnSpPr>
            <a:endCxn id="9" idx="1"/>
          </p:cNvCxnSpPr>
          <p:nvPr/>
        </p:nvCxnSpPr>
        <p:spPr>
          <a:xfrm flipV="1">
            <a:off x="6075167" y="3986545"/>
            <a:ext cx="214781" cy="3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5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46213"/>
            <a:ext cx="8247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расходов на образование 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 2017 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тыс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rgbClr val="003192"/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518754"/>
              </p:ext>
            </p:extLst>
          </p:nvPr>
        </p:nvGraphicFramePr>
        <p:xfrm>
          <a:off x="719925" y="1168063"/>
          <a:ext cx="7946799" cy="5141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149"/>
                <a:gridCol w="5050107"/>
                <a:gridCol w="1321423"/>
                <a:gridCol w="1080120"/>
              </a:tblGrid>
              <a:tr h="518478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319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Всего расходов</a:t>
                      </a:r>
                      <a:endParaRPr lang="ru-RU" sz="1400" dirty="0">
                        <a:solidFill>
                          <a:srgbClr val="00319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905 819,3</a:t>
                      </a:r>
                      <a:endParaRPr lang="ru-RU" sz="1400" dirty="0">
                        <a:solidFill>
                          <a:srgbClr val="00319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92"/>
                          </a:solidFill>
                          <a:latin typeface="Book Antiqua" panose="02040602050305030304" pitchFamily="18" charset="0"/>
                        </a:rPr>
                        <a:t>100%</a:t>
                      </a:r>
                      <a:endParaRPr lang="ru-RU" sz="1400" dirty="0">
                        <a:solidFill>
                          <a:srgbClr val="003192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300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357 231,0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39,4%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419 485,2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46,3%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87 440,0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9,7%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18 091,3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2,0%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090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</a:t>
                      </a:r>
                      <a:r>
                        <a:rPr lang="ru-RU" sz="1300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обеспечения деятельности  МОУ и МКУ «</a:t>
                      </a:r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образования», прочие расходы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23 571,8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2,6%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1292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200" i="1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текущий ремонт, приведение в соответствие с требованиями пожарной безопасности и санитарного законодательства зданий, сооружений и помещений МОУ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13 344,4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1,5%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материально-технической базы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1 000,0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0,1%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объекта: "Строительство столовой МАОУ "Средняя общеобразовательная школа №7 по адресу: 624800, Свердловская область, г. Сухой Лог, ул.Кирова,1"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5 186,7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0,6%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70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оздоровления детей и подростков в</a:t>
                      </a:r>
                      <a:r>
                        <a:rPr lang="ru-RU" sz="1200" i="1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городском округе Сухой Лог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14 776,3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1,6%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и(или) замена, оснащение аппаратурой спутниковой навигации ГЛОНАСС, тахографами автобусов для подвоза обучающихся в МОУ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1 701,0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0,2%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683569" y="1700808"/>
            <a:ext cx="80601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83569" y="6381328"/>
            <a:ext cx="801816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0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64378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искусства в городском округе Сухой Лог до 2020 года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развитие и реализация человеческого потенциала на территории городского округа Сухой Лог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837" y="1606734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47185" y="1613435"/>
            <a:ext cx="6233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молодежной политике и спорту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80" y="2159509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8984" y="2159509"/>
            <a:ext cx="6438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развития культуры 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искусства»;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дополнительного образования в сфере культуры 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искусства»;</a:t>
            </a:r>
          </a:p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3)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программы "Развитие культуры и искусства на территории городского округа Сухой Лог до 2020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3846" y="3131005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131840" y="3454170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68623953"/>
              </p:ext>
            </p:extLst>
          </p:nvPr>
        </p:nvGraphicFramePr>
        <p:xfrm>
          <a:off x="1576177" y="3573016"/>
          <a:ext cx="7019371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346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043085"/>
              </p:ext>
            </p:extLst>
          </p:nvPr>
        </p:nvGraphicFramePr>
        <p:xfrm>
          <a:off x="445450" y="1124744"/>
          <a:ext cx="8375022" cy="406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2015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Посещаемость населением городского округа Сухой Лог мероприятий, проводимых культурно-досуговыми учреждениями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детей, посещающих культурно-досуговые учреждения и творческие кружки на постоянной основе, от общего числа детей в возрасте до 18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сельских населенных пунктов, охваченных культурно-досуговыми услугами, от общего числа сельских населенных пунктов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муниципальных учреждений культуры, находящихся в удовлетворительном состоянии, в общем количестве таких учреждений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выпускников детских школ искусств, поступивших на обучение в  профессиональные образовательные организации (учреждения)  в сфере культуры и искусства, от общего числа выпускников предыдущего года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детей, которые обеспечиваются мерой социальной поддержки по бесплатному получению художественного образования в муниципальных учреждениях дополнительного образования, всего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kumimoji="0" lang="ru-RU" sz="95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детей,получающих</a:t>
                      </a: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художественное образование в школах искусств, в общей численности детского населения городского округа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удовлетворенности населения качеством и доступностью оказываемых населению государственных услуг в сфере культуры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060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1"/>
          <p:cNvSpPr>
            <a:spLocks noGrp="1" noChangeArrowheads="1"/>
          </p:cNvSpPr>
          <p:nvPr>
            <p:ph type="title"/>
          </p:nvPr>
        </p:nvSpPr>
        <p:spPr>
          <a:xfrm>
            <a:off x="729283" y="548681"/>
            <a:ext cx="7972452" cy="520643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Оказание услуг в сфере культуры осуществляют: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62357" y="5139820"/>
            <a:ext cx="2008211" cy="720080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rgbClr val="003192"/>
                </a:solidFill>
              </a:rPr>
              <a:t>Библиотека</a:t>
            </a:r>
            <a:endParaRPr lang="ru-RU" dirty="0">
              <a:solidFill>
                <a:srgbClr val="00319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3349" y="2003679"/>
            <a:ext cx="1944215" cy="763396"/>
          </a:xfrm>
          <a:prstGeom prst="rect">
            <a:avLst/>
          </a:prstGeom>
          <a:ln>
            <a:solidFill>
              <a:srgbClr val="FF7C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rgbClr val="003192"/>
                </a:solidFill>
              </a:rPr>
              <a:t>Городской музей</a:t>
            </a:r>
            <a:endParaRPr lang="ru-RU" dirty="0">
              <a:solidFill>
                <a:srgbClr val="00319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3349" y="4140581"/>
            <a:ext cx="2016223" cy="76946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rgbClr val="003192"/>
                </a:solidFill>
              </a:rPr>
              <a:t>4 дома культуры</a:t>
            </a:r>
            <a:endParaRPr lang="ru-RU" dirty="0">
              <a:solidFill>
                <a:srgbClr val="00319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67404" y="3068960"/>
            <a:ext cx="3369433" cy="819781"/>
          </a:xfrm>
          <a:prstGeom prst="rect">
            <a:avLst/>
          </a:prstGeom>
          <a:solidFill>
            <a:schemeClr val="accent6"/>
          </a:solidFill>
          <a:ln>
            <a:solidFill>
              <a:srgbClr val="FF7C8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>
                <a:solidFill>
                  <a:srgbClr val="003192"/>
                </a:solidFill>
              </a:rPr>
              <a:t>Организационный центр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0514" y="1268061"/>
            <a:ext cx="1912885" cy="633553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rgbClr val="003192"/>
                </a:solidFill>
              </a:rPr>
              <a:t>Камерный хор</a:t>
            </a:r>
            <a:endParaRPr lang="ru-RU" dirty="0">
              <a:solidFill>
                <a:srgbClr val="003192"/>
              </a:solidFill>
            </a:endParaRPr>
          </a:p>
        </p:txBody>
      </p:sp>
      <p:pic>
        <p:nvPicPr>
          <p:cNvPr id="65538" name="Picture 2" descr="C:\Users\Наталья Константинов\AppData\Local\Microsoft\Windows\Temporary Internet Files\Content.IE5\PYZ6SCIQ\220px-Камерный_хор_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7" y="1397372"/>
            <a:ext cx="2465776" cy="15879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Сухоложский историко-краеведческий муз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835" y="1431551"/>
            <a:ext cx="2541255" cy="153970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C:\Users\Наталья Константинов\AppData\Local\Microsoft\Windows\Temporary Internet Files\Content.IE5\N1HJZNH9\f11-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6" y="4140581"/>
            <a:ext cx="2436192" cy="16383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1" name="Picture 15" descr="https://im0-tub-ru.yandex.net/i?id=bfb35e13ada3a5662775be417855029d&amp;n=33&amp;h=215&amp;w=3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836" y="4195568"/>
            <a:ext cx="2541253" cy="164269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5067021" y="2240642"/>
            <a:ext cx="873131" cy="31677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2843247" y="5340025"/>
            <a:ext cx="845416" cy="316777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5129826" y="4237866"/>
            <a:ext cx="810327" cy="316777"/>
          </a:xfrm>
          <a:prstGeom prst="right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3013349" y="1409406"/>
            <a:ext cx="849009" cy="316777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655" name="Group 2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06427855"/>
              </p:ext>
            </p:extLst>
          </p:nvPr>
        </p:nvGraphicFramePr>
        <p:xfrm>
          <a:off x="876319" y="1484784"/>
          <a:ext cx="7643867" cy="3969965"/>
        </p:xfrm>
        <a:graphic>
          <a:graphicData uri="http://schemas.openxmlformats.org/drawingml/2006/table">
            <a:tbl>
              <a:tblPr/>
              <a:tblGrid>
                <a:gridCol w="5065587"/>
                <a:gridCol w="1439252"/>
                <a:gridCol w="1139028"/>
              </a:tblGrid>
              <a:tr h="25411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104 793,0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Организация деятельности городского музея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2 801,0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2,7%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Организация библиотечного обслуживания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13 684,0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13%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Организация деятельности домов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51 006,6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48,7%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Проведение мероприятий в сфере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3 000,0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2,9%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Капитальный  ремонт  кровли ДК «Кристалл» в городе Сухой Лог, ул. Юбилейная, 2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21 288,4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20,3%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Управление культурой, прочие учреждения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13 013,0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12,4%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21988" y="836713"/>
            <a:ext cx="7674647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культуру в 2017 году, тыс. руб.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21988" y="5445224"/>
            <a:ext cx="784887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21988" y="2132856"/>
            <a:ext cx="767464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4" y="385281"/>
            <a:ext cx="7848871" cy="641423"/>
          </a:xfrm>
          <a:noFill/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Объём производства сельскохозяйственной продукции           </a:t>
            </a: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(в млн. руб.)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773389"/>
              </p:ext>
            </p:extLst>
          </p:nvPr>
        </p:nvGraphicFramePr>
        <p:xfrm>
          <a:off x="693738" y="1247552"/>
          <a:ext cx="8185151" cy="512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232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4996" y="427551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физической культуры и спорта, в том числе для лиц с ограниченными возможностями здоровья и инвалидов, условий для развития детско-юношеского спорта.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380" y="1791400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31107" y="1798459"/>
            <a:ext cx="6233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молодежной политике и спорту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79" y="2449510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88651" y="2387955"/>
            <a:ext cx="64380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в городском округе Сухой Лог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инфраструктуры спортивных учреждений в городском округе Сухой Лог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fontAlgn="b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«Развитие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сфере физической культуры и спорта в городском округе Сухой Лог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47436" y="3557506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078460" y="3880671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33672554"/>
              </p:ext>
            </p:extLst>
          </p:nvPr>
        </p:nvGraphicFramePr>
        <p:xfrm>
          <a:off x="2213898" y="4005064"/>
          <a:ext cx="6096000" cy="248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73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091850"/>
              </p:ext>
            </p:extLst>
          </p:nvPr>
        </p:nvGraphicFramePr>
        <p:xfrm>
          <a:off x="445450" y="1124744"/>
          <a:ext cx="8375022" cy="477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2015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жителей городского округа Сухой Лог, систематически занимающихся физической культурой и спортом, в общей численности населения городского округа Сухой Лог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спортивно-массовых и физкультурно-оздоровительных мероприятий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квалифицированных специалистов, работающих в сфере физической культуры и спорта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 городского округа Сухой Лог, выполнявших нормативы Всероссийского </a:t>
                      </a:r>
                      <a:r>
                        <a:rPr kumimoji="0" lang="ru-RU" sz="95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спортивного комплекса «Готов к труду и обороне» (ГТО), в общей численности населения, принявшего участие в сдаче нормативов  Всероссийского </a:t>
                      </a:r>
                      <a:r>
                        <a:rPr kumimoji="0" lang="ru-RU" sz="95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спортивного комплекса «Готов к труду и обороне» (ГТО), в том числе учащихся и студентов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построенных и реконструированных в рамках муниципальной программы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спортивных объектов, введенных в эксплуатацию в рамках Государственной программы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 и подростков, </a:t>
                      </a:r>
                      <a:b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занимающихся в муниципальных учреждениях дополнительного образования – детско-юношеских спортивных школах, от общего числа данной категории населения городского округа Сухой Лог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389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1016433" y="614982"/>
            <a:ext cx="7344816" cy="22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     </a:t>
            </a:r>
            <a:endParaRPr lang="ru-RU" b="1" i="1" dirty="0" smtClean="0">
              <a:solidFill>
                <a:srgbClr val="6600CC"/>
              </a:solidFill>
              <a:latin typeface="Book Antiqua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На территории городского округа осуществляет свою деятельность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учреждение физической культуры и спорта – муниципальное бюджетное учреждение</a:t>
            </a: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                «Спорткомплекс «Здоровье».</a:t>
            </a:r>
            <a:br>
              <a:rPr lang="ru-RU" sz="2000" b="1" i="1" dirty="0">
                <a:solidFill>
                  <a:srgbClr val="6600CC"/>
                </a:solidFill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9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2360571"/>
            <a:ext cx="2376264" cy="16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https://im0-tub-ru.yandex.net/i?id=dc151886472d809ef07b7403aec1917a&amp;n=33&amp;h=190&amp;w=2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928037"/>
            <a:ext cx="2808312" cy="179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http://iprim.ru/images/company/136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84" y="3813728"/>
            <a:ext cx="2684753" cy="16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3" y="4299053"/>
            <a:ext cx="2088232" cy="576064"/>
          </a:xfrm>
          <a:prstGeom prst="rect">
            <a:avLst/>
          </a:prstGeom>
          <a:solidFill>
            <a:srgbClr val="66CCF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82423" y="4897660"/>
            <a:ext cx="2232248" cy="624183"/>
          </a:xfrm>
          <a:prstGeom prst="rect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Плавательный бассейн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6984" y="5692491"/>
            <a:ext cx="2474081" cy="612068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Спортивные игровые площадки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683569" y="764705"/>
            <a:ext cx="7920884" cy="928687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Направление расходов на физическую культуру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и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спорт в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2017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году</a:t>
            </a: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057432"/>
              </p:ext>
            </p:extLst>
          </p:nvPr>
        </p:nvGraphicFramePr>
        <p:xfrm>
          <a:off x="400053" y="1844761"/>
          <a:ext cx="8204395" cy="3886948"/>
        </p:xfrm>
        <a:graphic>
          <a:graphicData uri="http://schemas.openxmlformats.org/drawingml/2006/table">
            <a:tbl>
              <a:tblPr/>
              <a:tblGrid>
                <a:gridCol w="428628"/>
                <a:gridCol w="5399503"/>
                <a:gridCol w="1458545"/>
                <a:gridCol w="917719"/>
              </a:tblGrid>
              <a:tr h="3601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17 785,9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7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Проведение физкультурных и спортивных мероприятий</a:t>
                      </a:r>
                      <a:endParaRPr lang="ru-RU" sz="1400" dirty="0"/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2 281,0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12,8%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Организация предоставления услуг в сфере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12 483,0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70,2%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Ремонт системы ГВС душевых  и системы отопления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МБУ СК "Здоровье"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555,0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3,1%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Строительство спортивной площадки на территории МАОУ  «Лицей №17»  в  г. Сухой Лог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2 421,9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13,6%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9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Прочие мероприятия в сфере физической культуры и спорта  (мероприятия по поэтапному внедрению и реализации Всероссийского физкультурно-спортивного комплекса «Готов к труду и обороне»)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45,0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0,3%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54147" y="2204864"/>
            <a:ext cx="824758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6861" y="5877272"/>
            <a:ext cx="8296231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4996" y="427551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Лог до 2020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5536" y="1258548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47628" y="1352183"/>
            <a:ext cx="6336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услуг для населения в сфере ЖКХ, энергосбережения, газоснабжения и благоустройства, обеспечение доступной и безопасной транспортной инфраструктуры.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9217" y="1382961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9610" y="1983125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47628" y="2090847"/>
            <a:ext cx="61056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554" y="2506345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47628" y="2441112"/>
            <a:ext cx="6438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модернизация жилищно-коммунальной инфраструктуры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на территории городского округа Сухой Лог до 2020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ветхого и аварийного жилищного фонда городского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дорожного хозяйства городского округа Сухой Лог до 2020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благоустройства территории городского округа Сухой Лог до 2020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Лог до 2020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«Осуществление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полномочий по предоставлению гражданам субсидий и компенсаций по оплате жилищно-коммунальных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05336" y="4380103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281300" y="4703268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85133197"/>
              </p:ext>
            </p:extLst>
          </p:nvPr>
        </p:nvGraphicFramePr>
        <p:xfrm>
          <a:off x="2632063" y="4388290"/>
          <a:ext cx="6267025" cy="228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77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594062"/>
              </p:ext>
            </p:extLst>
          </p:nvPr>
        </p:nvGraphicFramePr>
        <p:xfrm>
          <a:off x="445450" y="1124744"/>
          <a:ext cx="8375022" cy="443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2015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газифицированной территории по отношению к общей площади городского округа Сухой Лог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Ввод дополнительных мощностей газопроводов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протяженности автомобильных дорог общего пользования местного значения соответствующих нормативным требованиям к транспортно-эксплуатационным показателям от общей протяженности автомобильных дорог общего пользования местного значения 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дворовых территорий городского округа Сухой Лог, уровень благоустройства которых соответствует современным требованиям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ликвидированных несанкционированных свалок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кладбищ в отношении которых выполнены работы по содержанию от общей площади имеющихся на территории городского округа Сухой Лог мест захоронения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семей, обратившихся за предоставлением субсидии на оплату жилого помещения и коммунальных услуг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получивших субсидию на оплату ЖКУ, в общей численности граждан, имеющих право на соответствующие меры социальной поддержки и обратившихся в уполномоченный орган городского округа Сухой Лог</a:t>
                      </a:r>
                    </a:p>
                    <a:p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733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859956" y="548681"/>
            <a:ext cx="8072437" cy="857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ahoma" pitchFamily="34" charset="0"/>
              </a:rPr>
              <a:t>Направление расходов на жилищно-коммунальное хозяйство в 2017 году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78791958"/>
              </p:ext>
            </p:extLst>
          </p:nvPr>
        </p:nvGraphicFramePr>
        <p:xfrm>
          <a:off x="956135" y="1410148"/>
          <a:ext cx="7880077" cy="526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Овал 3"/>
          <p:cNvSpPr/>
          <p:nvPr/>
        </p:nvSpPr>
        <p:spPr>
          <a:xfrm>
            <a:off x="4067944" y="3356992"/>
            <a:ext cx="1872208" cy="11521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78 320,7 тыс. руб.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23" y="33265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Расходы на дорожное хозяйство</a:t>
            </a:r>
            <a:br>
              <a:rPr lang="ru-RU" sz="3200" b="1" dirty="0"/>
            </a:br>
            <a:r>
              <a:rPr lang="ru-RU" sz="3200" b="1" dirty="0"/>
              <a:t> (дорожный фонд), тыс.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808825"/>
            <a:ext cx="1728192" cy="20522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+mj-lt"/>
              </a:rPr>
              <a:t>Акцизы на нефтепродукты, подлежащие зачислению в бюджет, </a:t>
            </a:r>
            <a:endParaRPr lang="ru-RU" sz="17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+mj-lt"/>
              </a:rPr>
              <a:t>15 710,0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422041"/>
            <a:ext cx="1728192" cy="18167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Иные поступления,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18 281,0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779913" y="2256606"/>
            <a:ext cx="1784324" cy="3786191"/>
          </a:xfrm>
          <a:prstGeom prst="righ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33 991,0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28538" y="1610795"/>
            <a:ext cx="2103199" cy="14089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Мероприятия по содержанию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и текущему ремонту автомобильных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дорог общего пользования, мостов и иных транспортных инженерных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сооружений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38089" y="3212977"/>
            <a:ext cx="2167500" cy="100873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Мероприятия по ремонту автомобильных дорог общего пользования местного значения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7773989" y="1872449"/>
            <a:ext cx="1069911" cy="836472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latin typeface="+mj-lt"/>
              </a:rPr>
              <a:t>14 560,0</a:t>
            </a:r>
            <a:endParaRPr lang="ru-RU" sz="1400" b="1" dirty="0">
              <a:latin typeface="+mj-lt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7808590" y="3260677"/>
            <a:ext cx="1069911" cy="889025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19 166,0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23528" y="2430431"/>
            <a:ext cx="1584176" cy="3438540"/>
          </a:xfrm>
          <a:prstGeom prst="righ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30" tIns="45715" rIns="91430" bIns="45715" rtlCol="0" anchor="ctr"/>
          <a:lstStyle/>
          <a:p>
            <a:pPr algn="ctr"/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фонда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33 991,0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638089" y="4365105"/>
            <a:ext cx="2167500" cy="8788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Капитальный ремонт автомобильной дороги по ул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Белинского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г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Сухой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Лог, Свердловской области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28539" y="5429549"/>
            <a:ext cx="2167500" cy="8788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Организация транспортного обслуживания населения городского округа Сухой Лог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7829922" y="4347861"/>
            <a:ext cx="1069911" cy="809332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225,0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7820351" y="5429550"/>
            <a:ext cx="1069911" cy="809284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40,0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85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4996" y="427551"/>
            <a:ext cx="77048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4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жильем малоимущих граждан, многодетных, молодых семей, а также граждан, прожив. в сельской местности, в том числе молодых семей и молодых специалистов, на территории городского округа Сухой Лог  до 2021 </a:t>
            </a:r>
            <a:r>
              <a:rPr lang="ru-RU" sz="14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lang="ru-RU" sz="145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5535" y="1212381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81222" y="1347204"/>
            <a:ext cx="6336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поддержки в решении жилищной проблемы молодым  семьям, малоимущим гражданам и гражданам, проживающим в сельской местности.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9217" y="1382961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9610" y="1983125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47628" y="2090847"/>
            <a:ext cx="61056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жилья Администрации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4415" y="2636912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56339" y="2521891"/>
            <a:ext cx="6438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">
              <a:buAutoNum type="arabicParenR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жильем малоимущих граждан,  в том числе многодетных семей, жилыми помещениями по договорам социального найма муниципального жилищного фонда на территории городского округа Сухой Лог до 2021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года»;</a:t>
            </a:r>
          </a:p>
          <a:p>
            <a:pPr marL="228600" indent="-228600" fontAlgn="b">
              <a:buAutoNum type="arabicParenR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«Обеспечение жильем молодых семей на территории городского округа Сухой Лог до 2021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жилищных условий граждан, проживающих в сельской местности, в том числе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молодых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и молодых специалистов на территории городского округа Сухой Лог до 2021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05336" y="4089684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281300" y="4412849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54310645"/>
              </p:ext>
            </p:extLst>
          </p:nvPr>
        </p:nvGraphicFramePr>
        <p:xfrm>
          <a:off x="2483768" y="4509120"/>
          <a:ext cx="6420512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71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522395"/>
              </p:ext>
            </p:extLst>
          </p:nvPr>
        </p:nvGraphicFramePr>
        <p:xfrm>
          <a:off x="445450" y="1124744"/>
          <a:ext cx="8375022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2015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заключенных договоров</a:t>
                      </a:r>
                      <a:r>
                        <a:rPr lang="ru-RU" sz="11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социального найма в построенных (приобретенных) жилых помещениях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малоимущих граждан, в том числе многодетных семей, признанных нуждающимися</a:t>
                      </a:r>
                      <a:r>
                        <a:rPr lang="ru-RU" sz="11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предоставлении жилых помещений, улучшивших жилищные условия в связи с предоставлением жилых помещений по договорам социального найма муниципального жилищного фонда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заключенных договоров социального найма жилых помещений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1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предоставленных социальных выплат молодым семьям, нуждающимся в улучшении жилищных условий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молодых семей, получивших социальную</a:t>
                      </a:r>
                      <a:r>
                        <a:rPr lang="ru-RU" sz="11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выплату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ипотечных кредитов, взятых молодыми семьями для приобретения (строительства) жилья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предоставленных социальных выплат</a:t>
                      </a:r>
                      <a:r>
                        <a:rPr lang="ru-RU" sz="11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гражданам, проживающим в сельской местности, в том числе молодым семьям и молодым специалистам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ипотечных кредитов, взятых гражданами, проживающими в сельской местности, в том числе молодым семьям и  молодым</a:t>
                      </a:r>
                      <a:r>
                        <a:rPr lang="ru-RU" sz="11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специалистам, для приобретения (строительства) жилья в сельской местности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729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043609" y="404814"/>
            <a:ext cx="712879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Естественное движение населения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(человек)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800398"/>
              </p:ext>
            </p:extLst>
          </p:nvPr>
        </p:nvGraphicFramePr>
        <p:xfrm>
          <a:off x="518345" y="1175544"/>
          <a:ext cx="8179320" cy="541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138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428655" y="612764"/>
            <a:ext cx="8215313" cy="92868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Направление расходов на улучшение жилищных условий граждан в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2017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году</a:t>
            </a: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07534"/>
              </p:ext>
            </p:extLst>
          </p:nvPr>
        </p:nvGraphicFramePr>
        <p:xfrm>
          <a:off x="472061" y="1700808"/>
          <a:ext cx="8229673" cy="4161757"/>
        </p:xfrm>
        <a:graphic>
          <a:graphicData uri="http://schemas.openxmlformats.org/drawingml/2006/table">
            <a:tbl>
              <a:tblPr/>
              <a:tblGrid>
                <a:gridCol w="428628"/>
                <a:gridCol w="5429288"/>
                <a:gridCol w="1428760"/>
                <a:gridCol w="942997"/>
              </a:tblGrid>
              <a:tr h="43834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13 539,7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Предоставление социальных выплат молодым семьям на приобретение (строительство) жилья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1 736,4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12,8%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7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Улучшение жилищных условий граждан, проживающих в сельской местности, в том числе молодых семей и молодых специалистов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1 165,3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8,6%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8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Обеспечение жильем малоимущих граждан, в том числе многодетных семей, жилыми помещениями по договорам социального найма муниципального жилищного фонда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10 638,0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78,6%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632506" y="2492896"/>
            <a:ext cx="8072495" cy="15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69933" y="5589240"/>
            <a:ext cx="8072495" cy="15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8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0"/>
          <p:cNvSpPr txBox="1">
            <a:spLocks/>
          </p:cNvSpPr>
          <p:nvPr/>
        </p:nvSpPr>
        <p:spPr>
          <a:xfrm>
            <a:off x="528021" y="633985"/>
            <a:ext cx="8215313" cy="928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Направления расходов на социальную политику 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2017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году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546243"/>
              </p:ext>
            </p:extLst>
          </p:nvPr>
        </p:nvGraphicFramePr>
        <p:xfrm>
          <a:off x="711241" y="1643715"/>
          <a:ext cx="7848872" cy="387351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48672"/>
                <a:gridCol w="1008112"/>
                <a:gridCol w="792088"/>
              </a:tblGrid>
              <a:tr h="5611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  <a:cs typeface="Tahoma" pitchFamily="34" charset="0"/>
                        </a:rPr>
                        <a:t>Расходы на социальную политику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140 757,0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Осуществление государственных полномочий по предоставлению гражданам субсидий и компенсаций расходов на оплату жилого  помещения и коммунальных услуг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122 100,1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86,7%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cs typeface="Arial" pitchFamily="34" charset="0"/>
                        </a:rPr>
                        <a:t>Улучшение жилищных условий граждан, проживающих в сельской местности, социальные выплаты молодым семьям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2 901,7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2,1%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Пенсионное обеспечение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6 655,3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4,7%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Оказание транспортных услуг населению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Выплаты лицам, которым присвоено почетное звание «Почетный гражданин городского округа Сухой Лог»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Другие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в области социальной политики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8 049,9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5,8%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3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57" y="651951"/>
            <a:ext cx="8784976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Расходы бюджета городского округа Сухой Лог с учётом интересов целевых групп</a:t>
            </a:r>
            <a:endParaRPr lang="ru-RU" sz="19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9512" y="1052736"/>
            <a:ext cx="8763521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465956"/>
              </p:ext>
            </p:extLst>
          </p:nvPr>
        </p:nvGraphicFramePr>
        <p:xfrm>
          <a:off x="467544" y="1268761"/>
          <a:ext cx="8234190" cy="523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936104"/>
                <a:gridCol w="3096342"/>
                <a:gridCol w="792088"/>
                <a:gridCol w="792088"/>
                <a:gridCol w="745360"/>
              </a:tblGrid>
              <a:tr h="5258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целевой группы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Числен-</a:t>
                      </a:r>
                      <a:r>
                        <a:rPr lang="ru-RU" sz="1200" dirty="0" err="1" smtClean="0"/>
                        <a:t>ность</a:t>
                      </a:r>
                      <a:r>
                        <a:rPr lang="ru-RU" sz="1200" dirty="0" smtClean="0"/>
                        <a:t> целевой группы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Предлагаемые меры  государственной поддержки за счет средств бюджета городского округа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Планируемый объем расходов на поддержку целевой группы 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тыс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4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09995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сфере национальной экономики: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5875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 малого и среднего предпринимательства городского округа Сухой Лог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возмещение части затрат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субъектам малого и среднего предпринимательства, занимающихся производством и переработкой сельхозпродукции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9995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сфере жилищно-коммунального хозяйства: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8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Малоимущие граждане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Строительство (приобретение) жилых помещений для предоставления по договорам социального найма малоимущим гражданам, состоящим на учете в качестве нуждающихся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жилье</a:t>
                      </a:r>
                    </a:p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999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сфере образования: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19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Дети-инвалиды, дети-сироты </a:t>
                      </a:r>
                    </a:p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 дети, оставшиеся без  попечения родителей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Компенсация за питание, проезд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771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Некоммерческие организации городского округа, осуществляющие на территории городского округа Сухой Лог мероприятия по профилактике наркомании и заболеваний</a:t>
                      </a:r>
                    </a:p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Обеспечение мероприятий по реализации мер противодействия злоупотреблению наркотикам и их незаконному обороту, по профилактике заболеваний и формированию здорового образа жизни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210,0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210,0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210,0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5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520697"/>
              </p:ext>
            </p:extLst>
          </p:nvPr>
        </p:nvGraphicFramePr>
        <p:xfrm>
          <a:off x="611560" y="908720"/>
          <a:ext cx="8090174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936104"/>
                <a:gridCol w="3096342"/>
                <a:gridCol w="792088"/>
                <a:gridCol w="792088"/>
                <a:gridCol w="745360"/>
              </a:tblGrid>
              <a:tr h="68507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целевой группы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Числен-</a:t>
                      </a:r>
                      <a:r>
                        <a:rPr lang="ru-RU" sz="1200" dirty="0" err="1" smtClean="0"/>
                        <a:t>ность</a:t>
                      </a:r>
                      <a:r>
                        <a:rPr lang="ru-RU" sz="1200" dirty="0" smtClean="0"/>
                        <a:t> целевой группы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Предлагаемые меры гос. поддержки за счет средств бюджета городского округа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Планируемый объем расходов на поддержку целевой группы 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тыс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2339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33118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сфере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социальной политики: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</a:tr>
              <a:tr h="4276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Некоммерческие организации городского округа, осуществляющие на территории городского округа Сухой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Лог мероприятия по профилактике и пропаганде здорового образа жизни, социальной поддержке ветеранов, инвалидов, пенсионеров, женщин, семей с детьми и граждан, находящихся в трудной жизненной ситуации, спортивной деятельности детей и молодежи, патриотическому воспитанию детей и молодежи, профилактике межнациональных и межконфессиональных конфликтов, возрождению традиционной народной культуры городского округа Сухой Лог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Предоставление субсидий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финансовую поддержку социально-ориентированных некоммерческих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5680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98659"/>
              </p:ext>
            </p:extLst>
          </p:nvPr>
        </p:nvGraphicFramePr>
        <p:xfrm>
          <a:off x="611560" y="836712"/>
          <a:ext cx="8234191" cy="4133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9"/>
                <a:gridCol w="936104"/>
                <a:gridCol w="3096342"/>
                <a:gridCol w="792088"/>
                <a:gridCol w="792088"/>
                <a:gridCol w="745360"/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целевой группы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Числен-</a:t>
                      </a:r>
                      <a:r>
                        <a:rPr lang="ru-RU" sz="1200" dirty="0" err="1" smtClean="0"/>
                        <a:t>ность</a:t>
                      </a:r>
                      <a:r>
                        <a:rPr lang="ru-RU" sz="1200" dirty="0" smtClean="0"/>
                        <a:t> целевой группы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Предлагаемые меры гос. поддержки за счет средств бюджета городского округа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Планируемый объем расходов на поддержку целевой группы 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тыс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Молодые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семьи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Предоставление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выплат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молодым семьям, признанным в установленном порядке нуждающимися в улучшении жилищных условий, в рамках реализации на территории городского округа Сухой Лог подпрограммы «Обеспечение жильем молодых семей» федеральной целевой программы «Жилище» (в размере не менее 35 % расчетной стоимости жилья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736,4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823,2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914,3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Граждане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проживающие в сельской местности, в том числе молодые семьи и молодые специалисты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Предоставление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социальных выплат гражданам, проживающим в сельской местности, в том числе молодым семьям и молодым специалистам, признанным в установленном порядке нуждающимися в улучшении жилищных условий, в рамках реализации на территории городского округа Сухой Лог федеральной целевой программы «Устойчивое развитие сельских территорий на 2014-2017 годы и на период до 2020 года» (в размере не менее 70 % расчетной стоимости жилья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8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64704"/>
            <a:ext cx="6768752" cy="100024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Объем расходов бюджета </a:t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городского округа Сухой Лог </a:t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в расчете на одного жителя в 2017 г.</a:t>
            </a: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664416"/>
              </p:ext>
            </p:extLst>
          </p:nvPr>
        </p:nvGraphicFramePr>
        <p:xfrm>
          <a:off x="1542651" y="2108259"/>
          <a:ext cx="7128792" cy="4215480"/>
        </p:xfrm>
        <a:graphic>
          <a:graphicData uri="http://schemas.openxmlformats.org/drawingml/2006/table">
            <a:tbl>
              <a:tblPr/>
              <a:tblGrid>
                <a:gridCol w="540841"/>
                <a:gridCol w="5219799"/>
                <a:gridCol w="1368152"/>
              </a:tblGrid>
              <a:tr h="38463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1 617,8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1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52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1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1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1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0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18 631,7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1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2 155,5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1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2 895,2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1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5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951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28 327,8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092280" y="1892235"/>
            <a:ext cx="129614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100" dirty="0" smtClean="0">
                <a:solidFill>
                  <a:srgbClr val="002060"/>
                </a:solidFill>
              </a:rPr>
              <a:t>Рублей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51" y="788537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26" y="1028192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11" y="788537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2836" y="3410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735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84205973"/>
              </p:ext>
            </p:extLst>
          </p:nvPr>
        </p:nvGraphicFramePr>
        <p:xfrm>
          <a:off x="323528" y="764704"/>
          <a:ext cx="849694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835313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62244" y="551932"/>
            <a:ext cx="7786741" cy="7143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n-lt"/>
                <a:cs typeface="Tahoma" pitchFamily="34" charset="0"/>
              </a:rPr>
              <a:t>     Муниципальный долг</a:t>
            </a:r>
            <a:endParaRPr lang="ru-RU" sz="3200" b="1" dirty="0">
              <a:solidFill>
                <a:srgbClr val="7030A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816" y="1124745"/>
            <a:ext cx="8286751" cy="64632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 Сухой Лог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обязательствами округа – кредитами, привлеченными в бюджет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58847929"/>
              </p:ext>
            </p:extLst>
          </p:nvPr>
        </p:nvGraphicFramePr>
        <p:xfrm>
          <a:off x="934914" y="1124745"/>
          <a:ext cx="7776863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56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1400" y="789641"/>
            <a:ext cx="5257800" cy="923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 граждан»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Сухой Лог</a:t>
            </a: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519591"/>
              </p:ext>
            </p:extLst>
          </p:nvPr>
        </p:nvGraphicFramePr>
        <p:xfrm>
          <a:off x="395536" y="2204693"/>
          <a:ext cx="6019800" cy="408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505200"/>
              </a:tblGrid>
              <a:tr h="3857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3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 Финансового 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Чащина Наталья Геннадьевна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167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Кирова, д.7-А, г. Сухой Лог, 624800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3776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(34373) 4-39-12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6226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Fu_slog@mail.ru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15435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-четверг с 8-00 до 17-12,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с 8-00 до 16-00,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 до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дни: суббота, воскресенье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pic>
        <p:nvPicPr>
          <p:cNvPr id="26651" name="Рисунок 6" descr="http://im5-tub-ru.yandex.net/i?id=125116538-4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7"/>
            <a:ext cx="19050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Рисунок 8" descr="http://im5-tub-ru.yandex.net/i?id=699077360-2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6" y="304802"/>
            <a:ext cx="21050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2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763716" y="2636845"/>
            <a:ext cx="590708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3600" dirty="0">
                <a:latin typeface="Book Antiqua" pitchFamily="18" charset="0"/>
              </a:rPr>
              <a:t>Благодарим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22" y="115888"/>
            <a:ext cx="8715436" cy="1143000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Нормативно правовая база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формирования бюджета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742442"/>
              </p:ext>
            </p:extLst>
          </p:nvPr>
        </p:nvGraphicFramePr>
        <p:xfrm>
          <a:off x="457200" y="1340769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6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1" y="3644902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5" y="5459420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58220" y="28572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1539" y="714362"/>
            <a:ext cx="7143800" cy="954097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 городского округа 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285753" y="1785940"/>
            <a:ext cx="8572500" cy="1571625"/>
          </a:xfrm>
          <a:prstGeom prst="wav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Бюджетном послании Губернатора Свердловской области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285753" y="3214689"/>
            <a:ext cx="8572500" cy="1714500"/>
          </a:xfrm>
          <a:prstGeom prst="wav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Прогнозе социально – экономического развития городского 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57190" y="4786315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городского округа Сухой Лог</a:t>
            </a: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6" y="21428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357167"/>
            <a:ext cx="83058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Основные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направления бюджетной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политики и основные направления налоговой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политики на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2017 год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86838241"/>
              </p:ext>
            </p:extLst>
          </p:nvPr>
        </p:nvGraphicFramePr>
        <p:xfrm>
          <a:off x="214283" y="1571615"/>
          <a:ext cx="8712968" cy="4969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16960</TotalTime>
  <Words>6660</Words>
  <Application>Microsoft Office PowerPoint</Application>
  <PresentationFormat>Экран (4:3)</PresentationFormat>
  <Paragraphs>1454</Paragraphs>
  <Slides>69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1" baseType="lpstr">
      <vt:lpstr>Поток</vt:lpstr>
      <vt:lpstr>Лист</vt:lpstr>
      <vt:lpstr>К решению Думы городского округа Сухой Лог «Об утверждении бюджета городского округа Сухой Лог на 2017 год и плановый период 2018-2019 годов»</vt:lpstr>
      <vt:lpstr>Презентация PowerPoint</vt:lpstr>
      <vt:lpstr>Основные социально – экономические показатели  городского округа Сухой Лог</vt:lpstr>
      <vt:lpstr>Презентация PowerPoint</vt:lpstr>
      <vt:lpstr>Объём производства сельскохозяйственной продукции           (в млн. руб.)</vt:lpstr>
      <vt:lpstr>Презентация PowerPoint</vt:lpstr>
      <vt:lpstr>Нормативно правовая база  формирования бюджета</vt:lpstr>
      <vt:lpstr>Презентация PowerPoint</vt:lpstr>
      <vt:lpstr>Основные направления бюджетной политики и основные направления налоговой политики на 2017 год</vt:lpstr>
      <vt:lpstr>Презентация PowerPoint</vt:lpstr>
      <vt:lpstr>Презентация PowerPoint</vt:lpstr>
      <vt:lpstr>Презентация PowerPoint</vt:lpstr>
      <vt:lpstr>     Бюджетный процесс </vt:lpstr>
      <vt:lpstr>ГРАЖДАНИН, его участие в бюджетном процессе</vt:lpstr>
      <vt:lpstr>Доходы бюджета</vt:lpstr>
      <vt:lpstr>Безвозмездные поступления Межбюджетные  трансферты - средства, предоставляемые одним бюджетом бюджетной системы Российской Федерации другому бюджету бюджетной системы Российской Федерации </vt:lpstr>
      <vt:lpstr>Доля доходов в бюджете на 2017 год </vt:lpstr>
      <vt:lpstr>Структура и доля налоговых доходов бюджета на 2017 год</vt:lpstr>
      <vt:lpstr>Нормативы отчислений в бюджет  городского округа Сухой Лог </vt:lpstr>
      <vt:lpstr>Особенности исчисления местных налогов</vt:lpstr>
      <vt:lpstr>Особенности исчисления местных налогов</vt:lpstr>
      <vt:lpstr>Структура и доля неналоговых  доходов бюджета на 2017 год</vt:lpstr>
      <vt:lpstr>Структура и доля безвозмездных поступлений  на 2017 год</vt:lpstr>
      <vt:lpstr>Доходы бюджета</vt:lpstr>
      <vt:lpstr>Презентация PowerPoint</vt:lpstr>
      <vt:lpstr>Налог на имущество физических лиц </vt:lpstr>
      <vt:lpstr>Земельный налог </vt:lpstr>
      <vt:lpstr>Динамика поступления доходов   </vt:lpstr>
      <vt:lpstr>Изменение норматива отчислений в бюджет городского округа по налогу на доходы физических лиц</vt:lpstr>
      <vt:lpstr>5 предприятий, формирующих треть налоговых доходов бюджета городского округа Сухой Лог </vt:lpstr>
      <vt:lpstr>Презентация PowerPoint</vt:lpstr>
      <vt:lpstr>Сведения о бюджете городского округа Сухой Лог на 2017 год и плановый период 2018-2019 годов в сравнении с бюджетами других городских округов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в разрезе программных и непрограммных расходов в 2017 году</vt:lpstr>
      <vt:lpstr>Информация о расходах бюджета в разрезе                             муниципальных программ                  тыс. руб. </vt:lpstr>
      <vt:lpstr>продолжение таблицы</vt:lpstr>
      <vt:lpstr>       Одними из наиболее финансово ёмких         муниципальных программ являются следующие:</vt:lpstr>
      <vt:lpstr>Презентация PowerPoint</vt:lpstr>
      <vt:lpstr>Целевые показатели муниципальной программы</vt:lpstr>
      <vt:lpstr>Презентация PowerPoint</vt:lpstr>
      <vt:lpstr>Презентация PowerPoint</vt:lpstr>
      <vt:lpstr>Презентация PowerPoint</vt:lpstr>
      <vt:lpstr>Целевые показатели муниципальной программы</vt:lpstr>
      <vt:lpstr>Оказание услуг в сфере культуры осуществляют:</vt:lpstr>
      <vt:lpstr>Презентация PowerPoint</vt:lpstr>
      <vt:lpstr>Презентация PowerPoint</vt:lpstr>
      <vt:lpstr>Целевые показатели муниципальной программы</vt:lpstr>
      <vt:lpstr>Презентация PowerPoint</vt:lpstr>
      <vt:lpstr>Направление расходов на физическую культуру  и спорт в 2017 году</vt:lpstr>
      <vt:lpstr>Презентация PowerPoint</vt:lpstr>
      <vt:lpstr>Целевые показатели муниципальной программы</vt:lpstr>
      <vt:lpstr>Презентация PowerPoint</vt:lpstr>
      <vt:lpstr>Расходы на дорожное хозяйство  (дорожный фонд), тыс. руб.</vt:lpstr>
      <vt:lpstr>Презентация PowerPoint</vt:lpstr>
      <vt:lpstr>Целевые показатели муниципальной программы</vt:lpstr>
      <vt:lpstr>Направление расходов на улучшение жилищных условий граждан в 2017 году</vt:lpstr>
      <vt:lpstr>Презентация PowerPoint</vt:lpstr>
      <vt:lpstr> Расходы бюджета городского округа Сухой Лог с учётом интересов целевых групп</vt:lpstr>
      <vt:lpstr>Презентация PowerPoint</vt:lpstr>
      <vt:lpstr>Презентация PowerPoint</vt:lpstr>
      <vt:lpstr>Объем расходов бюджета  городского округа Сухой Лог  в расчете на одного жителя в 2017 г.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Наталья Константинов</cp:lastModifiedBy>
  <cp:revision>1402</cp:revision>
  <dcterms:created xsi:type="dcterms:W3CDTF">2014-02-20T03:04:54Z</dcterms:created>
  <dcterms:modified xsi:type="dcterms:W3CDTF">2017-03-14T06:37:25Z</dcterms:modified>
</cp:coreProperties>
</file>